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56" r:id="rId5"/>
    <p:sldId id="262" r:id="rId6"/>
    <p:sldId id="257" r:id="rId7"/>
    <p:sldId id="258" r:id="rId8"/>
    <p:sldId id="259" r:id="rId9"/>
    <p:sldId id="260" r:id="rId10"/>
    <p:sldId id="264" r:id="rId11"/>
    <p:sldId id="261" r:id="rId12"/>
    <p:sldId id="265" r:id="rId13"/>
    <p:sldId id="266" r:id="rId14"/>
    <p:sldId id="268" r:id="rId15"/>
    <p:sldId id="269" r:id="rId16"/>
    <p:sldId id="270" r:id="rId17"/>
    <p:sldId id="272" r:id="rId18"/>
    <p:sldId id="271" r:id="rId19"/>
    <p:sldId id="284" r:id="rId20"/>
    <p:sldId id="273" r:id="rId21"/>
    <p:sldId id="274" r:id="rId22"/>
    <p:sldId id="276" r:id="rId23"/>
    <p:sldId id="285" r:id="rId24"/>
    <p:sldId id="275" r:id="rId25"/>
    <p:sldId id="277" r:id="rId26"/>
    <p:sldId id="278" r:id="rId27"/>
    <p:sldId id="286" r:id="rId28"/>
    <p:sldId id="279" r:id="rId29"/>
    <p:sldId id="280" r:id="rId30"/>
    <p:sldId id="287" r:id="rId31"/>
    <p:sldId id="281" r:id="rId32"/>
    <p:sldId id="282" r:id="rId33"/>
    <p:sldId id="283" r:id="rId34"/>
    <p:sldId id="267" r:id="rId35"/>
    <p:sldId id="263" r:id="rId36"/>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294" autoAdjust="0"/>
  </p:normalViewPr>
  <p:slideViewPr>
    <p:cSldViewPr snapToGrid="0">
      <p:cViewPr varScale="1">
        <p:scale>
          <a:sx n="79" d="100"/>
          <a:sy n="79" d="100"/>
        </p:scale>
        <p:origin x="420" y="102"/>
      </p:cViewPr>
      <p:guideLst>
        <p:guide pos="3840"/>
        <p:guide orient="horz" pos="2160"/>
      </p:guideLst>
    </p:cSldViewPr>
  </p:slideViewPr>
  <p:notesTextViewPr>
    <p:cViewPr>
      <p:scale>
        <a:sx n="1" d="1"/>
        <a:sy n="1" d="1"/>
      </p:scale>
      <p:origin x="0" y="0"/>
    </p:cViewPr>
  </p:notesTextViewPr>
  <p:notesViewPr>
    <p:cSldViewPr snapToGrid="0">
      <p:cViewPr varScale="1">
        <p:scale>
          <a:sx n="90" d="100"/>
          <a:sy n="90" d="100"/>
        </p:scale>
        <p:origin x="377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EE281F9-787D-49F3-B2BF-D1EABABAFDDE}" type="datetime1">
              <a:rPr lang="es-ES" smtClean="0"/>
              <a:t>31/03/2018</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BAE14B8-3CC9-472D-9BC5-A84D80684DE2}" type="slidenum">
              <a:rPr lang="es-ES"/>
              <a:t>‹Nº›</a:t>
            </a:fld>
            <a:endParaRPr lang="es-ES"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2C917-0506-4D1B-9936-968776A60016}" type="datetime1">
              <a:rPr lang="es-ES" smtClean="0"/>
              <a:pPr/>
              <a:t>31/03/2018</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es-ES" noProof="0" dirty="0" smtClean="0"/>
              <a:t>Editar el estilo de texto del patrón</a:t>
            </a:r>
            <a:endParaRPr lang="es-ES" noProof="0" dirty="0"/>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FB667E1-E601-4AAF-B95C-B25720D70A60}" type="slidenum">
              <a:rPr lang="es-ES" noProof="0"/>
              <a:t>‹Nº›</a:t>
            </a:fld>
            <a:endParaRPr lang="es-ES" noProof="0"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7FB667E1-E601-4AAF-B95C-B25720D70A60}" type="slidenum">
              <a:rPr lang="es-ES" smtClean="0"/>
              <a:t>1</a:t>
            </a:fld>
            <a:endParaRPr lang="es-ES" dirty="0"/>
          </a:p>
        </p:txBody>
      </p:sp>
    </p:spTree>
    <p:extLst>
      <p:ext uri="{BB962C8B-B14F-4D97-AF65-F5344CB8AC3E}">
        <p14:creationId xmlns:p14="http://schemas.microsoft.com/office/powerpoint/2010/main" val="94556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ángulo 7"/>
          <p:cNvSpPr/>
          <p:nvPr/>
        </p:nvSpPr>
        <p:spPr>
          <a:xfrm>
            <a:off x="3174" y="-156519"/>
            <a:ext cx="12188826" cy="1905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rtl="0"/>
            <a:endParaRPr lang="es-ES" noProof="0" dirty="0"/>
          </a:p>
        </p:txBody>
      </p:sp>
      <p:sp>
        <p:nvSpPr>
          <p:cNvPr id="9" name="Rectángulo 8"/>
          <p:cNvSpPr/>
          <p:nvPr/>
        </p:nvSpPr>
        <p:spPr>
          <a:xfrm>
            <a:off x="-1" y="5102352"/>
            <a:ext cx="12188826" cy="17556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rtl="0"/>
            <a:endParaRPr/>
          </a:p>
        </p:txBody>
      </p:sp>
      <p:sp>
        <p:nvSpPr>
          <p:cNvPr id="2" name="Título 1"/>
          <p:cNvSpPr>
            <a:spLocks noGrp="1"/>
          </p:cNvSpPr>
          <p:nvPr>
            <p:ph type="ctrTitle"/>
          </p:nvPr>
        </p:nvSpPr>
        <p:spPr>
          <a:xfrm>
            <a:off x="1295400" y="2286000"/>
            <a:ext cx="9601200" cy="1517904"/>
          </a:xfrm>
        </p:spPr>
        <p:txBody>
          <a:bodyPr rtlCol="0" anchor="b"/>
          <a:lstStyle>
            <a:lvl1pPr algn="ctr">
              <a:defRPr sz="54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295400" y="3959352"/>
            <a:ext cx="9601200" cy="914400"/>
          </a:xfrm>
        </p:spPr>
        <p:txBody>
          <a:bodyPr rtlCol="0">
            <a:normAutofit/>
          </a:bodyPr>
          <a:lstStyle>
            <a:lvl1pPr marL="0" indent="0" algn="ctr">
              <a:spcBef>
                <a:spcPts val="0"/>
              </a:spcBef>
              <a:buNone/>
              <a:defRPr sz="20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es-ES" noProof="0" smtClean="0"/>
              <a:t>Haga clic para editar el estilo de subtítulo del patrón</a:t>
            </a:r>
            <a:endParaRPr lang="es-ES" noProof="0"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1pPr rtl="0">
              <a:defRPr/>
            </a:lvl1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DCB4A564-A8A3-4995-B231-79FA52C25E2A}" type="datetime1">
              <a:rPr lang="es-ES" smtClean="0"/>
              <a:t>31/03/2018</a:t>
            </a:fld>
            <a:endParaRPr/>
          </a:p>
        </p:txBody>
      </p:sp>
      <p:sp>
        <p:nvSpPr>
          <p:cNvPr id="6" name="Marcador de número de diapositiva 5"/>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274638"/>
            <a:ext cx="2628900" cy="5897562"/>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838200" y="274638"/>
            <a:ext cx="7734300" cy="5897562"/>
          </a:xfrm>
        </p:spPr>
        <p:txBody>
          <a:bodyPr vert="eaVert" rtlCol="0"/>
          <a:lstStyle>
            <a:lvl1pPr rtl="0">
              <a:defRPr/>
            </a:lvl1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98161C81-3431-4B8A-8C65-3D90E75EEBC1}" type="datetime1">
              <a:rPr lang="es-ES" noProof="0" smtClean="0"/>
              <a:t>31/03/2018</a:t>
            </a:fld>
            <a:endParaRPr lang="es-ES" noProof="0" dirty="0"/>
          </a:p>
        </p:txBody>
      </p:sp>
      <p:sp>
        <p:nvSpPr>
          <p:cNvPr id="6" name="Marcador de número de diapositiva 5"/>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contenido 2"/>
          <p:cNvSpPr>
            <a:spLocks noGrp="1"/>
          </p:cNvSpPr>
          <p:nvPr>
            <p:ph idx="1"/>
          </p:nvPr>
        </p:nvSpPr>
        <p:spPr/>
        <p:txBody>
          <a:bodyPr rtlCol="0"/>
          <a:lstStyle>
            <a:lvl1pPr rtl="0">
              <a:defRPr/>
            </a:lvl1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439BC7D2-B796-4513-B1CA-46F52E76D60A}" type="datetime1">
              <a:rPr lang="es-ES" noProof="0" smtClean="0"/>
              <a:t>31/03/2018</a:t>
            </a:fld>
            <a:endParaRPr lang="es-ES" noProof="0" dirty="0"/>
          </a:p>
        </p:txBody>
      </p:sp>
      <p:sp>
        <p:nvSpPr>
          <p:cNvPr id="6" name="Marcador de número de diapositiva 5"/>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ángulo 6"/>
          <p:cNvSpPr/>
          <p:nvPr/>
        </p:nvSpPr>
        <p:spPr>
          <a:xfrm>
            <a:off x="0" y="274320"/>
            <a:ext cx="12192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title"/>
          </p:nvPr>
        </p:nvSpPr>
        <p:spPr>
          <a:xfrm>
            <a:off x="1295400" y="2130552"/>
            <a:ext cx="9601200" cy="2359152"/>
          </a:xfrm>
        </p:spPr>
        <p:txBody>
          <a:bodyPr rtlCol="0" anchor="b">
            <a:normAutofit/>
          </a:bodyPr>
          <a:lstStyle>
            <a:lvl1pPr algn="ctr">
              <a:defRPr sz="5400" b="0" baseline="0">
                <a:solidFill>
                  <a:schemeClr val="bg1">
                    <a:lumMod val="75000"/>
                  </a:schemeClr>
                </a:solidFill>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5400" y="4572000"/>
            <a:ext cx="9601200" cy="841248"/>
          </a:xfrm>
        </p:spPr>
        <p:txBody>
          <a:bodyPr rtlCol="0" anchor="t"/>
          <a:lstStyle>
            <a:lvl1pPr marL="0" indent="0" algn="ctr" rtl="0">
              <a:spcBef>
                <a:spcPts val="0"/>
              </a:spcBef>
              <a:buNone/>
              <a:defRPr sz="2000" cap="all" baseline="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smtClean="0"/>
              <a:t>Editar el estilo de texto del patrón</a:t>
            </a:r>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9B3698FE-5A07-43AB-9D57-40BA252BB510}" type="datetime1">
              <a:rPr lang="es-ES" noProof="0" smtClean="0"/>
              <a:t>31/03/2018</a:t>
            </a:fld>
            <a:endParaRPr lang="es-ES" noProof="0" dirty="0"/>
          </a:p>
        </p:txBody>
      </p:sp>
      <p:sp>
        <p:nvSpPr>
          <p:cNvPr id="6" name="Marcador de número de diapositiva 5"/>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contenido 2"/>
          <p:cNvSpPr>
            <a:spLocks noGrp="1"/>
          </p:cNvSpPr>
          <p:nvPr>
            <p:ph sz="half" idx="1"/>
          </p:nvPr>
        </p:nvSpPr>
        <p:spPr>
          <a:xfrm>
            <a:off x="1341120" y="1901952"/>
            <a:ext cx="4572000" cy="4123944"/>
          </a:xfrm>
        </p:spPr>
        <p:txBody>
          <a:bodyPr rtlCol="0">
            <a:normAutofit/>
          </a:bodyPr>
          <a:lstStyle>
            <a:lvl1pPr rtl="0">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contenido 3"/>
          <p:cNvSpPr>
            <a:spLocks noGrp="1"/>
          </p:cNvSpPr>
          <p:nvPr>
            <p:ph sz="half" idx="2"/>
          </p:nvPr>
        </p:nvSpPr>
        <p:spPr>
          <a:xfrm>
            <a:off x="6278880" y="1901952"/>
            <a:ext cx="4572000" cy="4123944"/>
          </a:xfrm>
        </p:spPr>
        <p:txBody>
          <a:bodyPr rtlCol="0">
            <a:normAutofit/>
          </a:bodyPr>
          <a:lstStyle>
            <a:lvl1pPr rtl="0">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fecha 4"/>
          <p:cNvSpPr>
            <a:spLocks noGrp="1"/>
          </p:cNvSpPr>
          <p:nvPr>
            <p:ph type="dt" sz="half" idx="10"/>
          </p:nvPr>
        </p:nvSpPr>
        <p:spPr/>
        <p:txBody>
          <a:bodyPr rtlCol="0"/>
          <a:lstStyle/>
          <a:p>
            <a:pPr rtl="0"/>
            <a:fld id="{B3E034FB-4B19-47D6-A745-5911A8AB8A65}" type="datetime1">
              <a:rPr lang="es-ES" noProof="0" smtClean="0"/>
              <a:t>31/03/2018</a:t>
            </a:fld>
            <a:endParaRPr lang="es-ES" noProof="0" dirty="0"/>
          </a:p>
        </p:txBody>
      </p:sp>
      <p:sp>
        <p:nvSpPr>
          <p:cNvPr id="7" name="Marcador de número de diapositiva 6"/>
          <p:cNvSpPr>
            <a:spLocks noGrp="1"/>
          </p:cNvSpPr>
          <p:nvPr>
            <p:ph type="sldNum" sz="quarter" idx="12"/>
          </p:nvPr>
        </p:nvSpPr>
        <p:spPr/>
        <p:txBody>
          <a:bodyPr rtlCol="0"/>
          <a:lstStyle/>
          <a:p>
            <a:pPr rtl="0"/>
            <a:fld id="{0D06EF73-9DB8-4763-865F-2F88181A4732}" type="slidenum">
              <a:rPr lang="es-ES" noProof="0"/>
              <a:t>‹Nº›</a:t>
            </a:fld>
            <a:endParaRPr lang="es-ES" noProof="0" dirty="0"/>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341120" y="1837464"/>
            <a:ext cx="4572000" cy="766588"/>
          </a:xfrm>
        </p:spPr>
        <p:txBody>
          <a:bodyPr rtlCol="0" anchor="ctr">
            <a:normAutofit/>
          </a:bodyPr>
          <a:lstStyle>
            <a:lvl1pPr marL="0" indent="0" rtl="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Editar el estilo de texto del patrón</a:t>
            </a:r>
          </a:p>
        </p:txBody>
      </p:sp>
      <p:sp>
        <p:nvSpPr>
          <p:cNvPr id="4" name="Marcador de contenido 3"/>
          <p:cNvSpPr>
            <a:spLocks noGrp="1"/>
          </p:cNvSpPr>
          <p:nvPr>
            <p:ph sz="half" idx="2"/>
          </p:nvPr>
        </p:nvSpPr>
        <p:spPr>
          <a:xfrm>
            <a:off x="1341120" y="2740732"/>
            <a:ext cx="4572000" cy="3288847"/>
          </a:xfrm>
        </p:spPr>
        <p:txBody>
          <a:bodyPr rtlCol="0">
            <a:normAutofit/>
          </a:bodyPr>
          <a:lstStyle>
            <a:lvl1pPr rtl="0">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278880" y="1837464"/>
            <a:ext cx="4572000" cy="766588"/>
          </a:xfrm>
        </p:spPr>
        <p:txBody>
          <a:bodyPr rtlCol="0" anchor="ctr">
            <a:normAutofit/>
          </a:bodyPr>
          <a:lstStyle>
            <a:lvl1pPr marL="0" indent="0" rtl="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Editar el estilo de texto del patrón</a:t>
            </a:r>
          </a:p>
        </p:txBody>
      </p:sp>
      <p:sp>
        <p:nvSpPr>
          <p:cNvPr id="6" name="Marcador de contenido 5"/>
          <p:cNvSpPr>
            <a:spLocks noGrp="1"/>
          </p:cNvSpPr>
          <p:nvPr>
            <p:ph sz="quarter" idx="4"/>
          </p:nvPr>
        </p:nvSpPr>
        <p:spPr>
          <a:xfrm>
            <a:off x="6278880" y="2740732"/>
            <a:ext cx="4572000" cy="3288847"/>
          </a:xfrm>
        </p:spPr>
        <p:txBody>
          <a:bodyPr rtlCol="0">
            <a:normAutofit/>
          </a:bodyPr>
          <a:lstStyle>
            <a:lvl1pPr rtl="0">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8" name="Marcador de pie de página 7"/>
          <p:cNvSpPr>
            <a:spLocks noGrp="1"/>
          </p:cNvSpPr>
          <p:nvPr>
            <p:ph type="ftr" sz="quarter" idx="11"/>
          </p:nvPr>
        </p:nvSpPr>
        <p:spPr/>
        <p:txBody>
          <a:bodyPr rtlCol="0"/>
          <a:lstStyle/>
          <a:p>
            <a:pPr rtl="0"/>
            <a:r>
              <a:rPr lang="es-ES" noProof="0" dirty="0"/>
              <a:t>Agregar un pie de página</a:t>
            </a:r>
          </a:p>
        </p:txBody>
      </p:sp>
      <p:sp>
        <p:nvSpPr>
          <p:cNvPr id="7" name="Marcador de fecha 6"/>
          <p:cNvSpPr>
            <a:spLocks noGrp="1"/>
          </p:cNvSpPr>
          <p:nvPr>
            <p:ph type="dt" sz="half" idx="10"/>
          </p:nvPr>
        </p:nvSpPr>
        <p:spPr/>
        <p:txBody>
          <a:bodyPr rtlCol="0"/>
          <a:lstStyle/>
          <a:p>
            <a:pPr rtl="0"/>
            <a:fld id="{9DEAEA6D-C3B9-4EB7-9CC5-D6504D025DB0}" type="datetime1">
              <a:rPr lang="es-ES" noProof="0" smtClean="0"/>
              <a:t>31/03/2018</a:t>
            </a:fld>
            <a:endParaRPr lang="es-ES" noProof="0" dirty="0"/>
          </a:p>
        </p:txBody>
      </p:sp>
      <p:sp>
        <p:nvSpPr>
          <p:cNvPr id="9" name="Marcador de número de diapositiva 8"/>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4" name="Marcador de pie de página 3"/>
          <p:cNvSpPr>
            <a:spLocks noGrp="1"/>
          </p:cNvSpPr>
          <p:nvPr>
            <p:ph type="ftr" sz="quarter" idx="11"/>
          </p:nvPr>
        </p:nvSpPr>
        <p:spPr/>
        <p:txBody>
          <a:bodyPr rtlCol="0"/>
          <a:lstStyle/>
          <a:p>
            <a:pPr rtl="0"/>
            <a:r>
              <a:rPr lang="es-ES" noProof="0" dirty="0"/>
              <a:t>Agregar un pie de página</a:t>
            </a:r>
          </a:p>
        </p:txBody>
      </p:sp>
      <p:sp>
        <p:nvSpPr>
          <p:cNvPr id="3" name="Marcador de fecha 2"/>
          <p:cNvSpPr>
            <a:spLocks noGrp="1"/>
          </p:cNvSpPr>
          <p:nvPr>
            <p:ph type="dt" sz="half" idx="10"/>
          </p:nvPr>
        </p:nvSpPr>
        <p:spPr/>
        <p:txBody>
          <a:bodyPr rtlCol="0"/>
          <a:lstStyle/>
          <a:p>
            <a:pPr rtl="0"/>
            <a:fld id="{3AFF6B9F-1AE2-4487-A746-150509160729}" type="datetime1">
              <a:rPr lang="es-ES" noProof="0" smtClean="0"/>
              <a:t>31/03/2018</a:t>
            </a:fld>
            <a:endParaRPr lang="es-ES" noProof="0" dirty="0"/>
          </a:p>
        </p:txBody>
      </p:sp>
      <p:sp>
        <p:nvSpPr>
          <p:cNvPr id="5" name="Marcador de número de diapositiva 4"/>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Rectángulo 4"/>
          <p:cNvSpPr/>
          <p:nvPr/>
        </p:nvSpPr>
        <p:spPr>
          <a:xfrm>
            <a:off x="0" y="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rtl="0"/>
            <a:endParaRPr/>
          </a:p>
        </p:txBody>
      </p:sp>
      <p:sp>
        <p:nvSpPr>
          <p:cNvPr id="3" name="Marcador de pie de página 2"/>
          <p:cNvSpPr>
            <a:spLocks noGrp="1"/>
          </p:cNvSpPr>
          <p:nvPr>
            <p:ph type="ftr" sz="quarter" idx="11"/>
          </p:nvPr>
        </p:nvSpPr>
        <p:spPr/>
        <p:txBody>
          <a:bodyPr rtlCol="0"/>
          <a:lstStyle/>
          <a:p>
            <a:pPr rtl="0"/>
            <a:r>
              <a:rPr lang="es-ES" noProof="0" dirty="0"/>
              <a:t>Agregar un pie de página</a:t>
            </a:r>
          </a:p>
        </p:txBody>
      </p:sp>
      <p:sp>
        <p:nvSpPr>
          <p:cNvPr id="2" name="Marcador de fecha 1"/>
          <p:cNvSpPr>
            <a:spLocks noGrp="1"/>
          </p:cNvSpPr>
          <p:nvPr>
            <p:ph type="dt" sz="half" idx="10"/>
          </p:nvPr>
        </p:nvSpPr>
        <p:spPr/>
        <p:txBody>
          <a:bodyPr rtlCol="0"/>
          <a:lstStyle/>
          <a:p>
            <a:pPr rtl="0"/>
            <a:fld id="{8CA14587-1CFF-4533-A42B-685B255DCA88}" type="datetime1">
              <a:rPr lang="es-ES" noProof="0" smtClean="0"/>
              <a:t>31/03/2018</a:t>
            </a:fld>
            <a:endParaRPr lang="es-ES" noProof="0" dirty="0"/>
          </a:p>
        </p:txBody>
      </p:sp>
      <p:sp>
        <p:nvSpPr>
          <p:cNvPr id="4" name="Marcador de número de diapositiva 3"/>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7470648" y="2350008"/>
            <a:ext cx="4206240" cy="1993392"/>
          </a:xfrm>
        </p:spPr>
        <p:txBody>
          <a:bodyPr rtlCol="0" anchor="b">
            <a:normAutofit/>
          </a:bodyPr>
          <a:lstStyle>
            <a:lvl1pPr>
              <a:defRPr sz="3400" b="0"/>
            </a:lvl1pPr>
          </a:lstStyle>
          <a:p>
            <a:pPr rtl="0"/>
            <a:r>
              <a:rPr lang="es-ES" noProof="0" smtClean="0"/>
              <a:t>Haga clic para modificar el estilo de título del patrón</a:t>
            </a:r>
            <a:endParaRPr lang="es-ES" noProof="0" dirty="0"/>
          </a:p>
        </p:txBody>
      </p:sp>
      <p:sp>
        <p:nvSpPr>
          <p:cNvPr id="3" name="Marcador de contenido 2"/>
          <p:cNvSpPr>
            <a:spLocks noGrp="1"/>
          </p:cNvSpPr>
          <p:nvPr>
            <p:ph idx="1"/>
          </p:nvPr>
        </p:nvSpPr>
        <p:spPr>
          <a:xfrm>
            <a:off x="457200" y="758952"/>
            <a:ext cx="6629400" cy="5330952"/>
          </a:xfrm>
        </p:spPr>
        <p:txBody>
          <a:bodyPr rtlCol="0">
            <a:normAutofit/>
          </a:bodyPr>
          <a:lstStyle>
            <a:lvl1pPr rtl="0">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7470648" y="4361688"/>
            <a:ext cx="4206240" cy="1728216"/>
          </a:xfrm>
        </p:spPr>
        <p:txBody>
          <a:bodyPr rtlCol="0">
            <a:normAutofit/>
          </a:bodyPr>
          <a:lstStyle>
            <a:lvl1pPr marL="0" indent="0" rtl="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Editar el estilo de texto del patrón</a:t>
            </a:r>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fecha 4"/>
          <p:cNvSpPr>
            <a:spLocks noGrp="1"/>
          </p:cNvSpPr>
          <p:nvPr>
            <p:ph type="dt" sz="half" idx="10"/>
          </p:nvPr>
        </p:nvSpPr>
        <p:spPr/>
        <p:txBody>
          <a:bodyPr rtlCol="0"/>
          <a:lstStyle/>
          <a:p>
            <a:pPr rtl="0"/>
            <a:fld id="{D9975DE0-38A9-4682-A74E-E2AD9B1B3269}" type="datetime1">
              <a:rPr lang="es-ES" noProof="0" smtClean="0"/>
              <a:t>31/03/2018</a:t>
            </a:fld>
            <a:endParaRPr lang="es-ES" noProof="0" dirty="0"/>
          </a:p>
        </p:txBody>
      </p:sp>
      <p:sp>
        <p:nvSpPr>
          <p:cNvPr id="7" name="Marcador de número de diapositiva 6"/>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470648" y="2350008"/>
            <a:ext cx="4206240" cy="1993392"/>
          </a:xfrm>
        </p:spPr>
        <p:txBody>
          <a:bodyPr rtlCol="0" anchor="b">
            <a:normAutofit/>
          </a:bodyPr>
          <a:lstStyle>
            <a:lvl1pPr>
              <a:defRPr sz="3400" b="0"/>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301752" y="502920"/>
            <a:ext cx="6702552" cy="5843016"/>
          </a:xfrm>
          <a:solidFill>
            <a:schemeClr val="accent1">
              <a:lumMod val="40000"/>
              <a:lumOff val="60000"/>
            </a:schemeClr>
          </a:solidFill>
        </p:spPr>
        <p:txBody>
          <a:bodyPr rtlCol="0"/>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7470648" y="4361688"/>
            <a:ext cx="4206240" cy="1728216"/>
          </a:xfrm>
        </p:spPr>
        <p:txBody>
          <a:bodyPr rtlCol="0">
            <a:normAutofit/>
          </a:bodyPr>
          <a:lstStyle>
            <a:lvl1pPr marL="0" indent="0" rtl="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Editar el estilo de texto del patrón</a:t>
            </a:r>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fecha 4"/>
          <p:cNvSpPr>
            <a:spLocks noGrp="1"/>
          </p:cNvSpPr>
          <p:nvPr>
            <p:ph type="dt" sz="half" idx="10"/>
          </p:nvPr>
        </p:nvSpPr>
        <p:spPr/>
        <p:txBody>
          <a:bodyPr rtlCol="0"/>
          <a:lstStyle/>
          <a:p>
            <a:pPr rtl="0"/>
            <a:fld id="{5FD41346-2979-4D13-A781-E074C2636289}" type="datetime1">
              <a:rPr lang="es-ES" noProof="0" smtClean="0"/>
              <a:t>31/03/2018</a:t>
            </a:fld>
            <a:endParaRPr lang="es-ES" noProof="0" dirty="0"/>
          </a:p>
        </p:txBody>
      </p:sp>
      <p:sp>
        <p:nvSpPr>
          <p:cNvPr id="7" name="Marcador de número de diapositiva 6"/>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p:cNvSpPr/>
          <p:nvPr/>
        </p:nvSpPr>
        <p:spPr>
          <a:xfrm>
            <a:off x="0" y="658368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rtl="0"/>
            <a:endParaRPr/>
          </a:p>
        </p:txBody>
      </p:sp>
      <p:sp>
        <p:nvSpPr>
          <p:cNvPr id="2" name="Marcador de título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rtl="0"/>
            <a:r>
              <a:rPr lang="es-ES" noProof="0" dirty="0" smtClean="0"/>
              <a:t>Editar el estilo de texto del patrón</a:t>
            </a:r>
            <a:endParaRPr lang="es-ES" noProof="0" dirty="0"/>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ie de página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bg1">
                    <a:lumMod val="75000"/>
                  </a:schemeClr>
                </a:solidFill>
              </a:defRPr>
            </a:lvl1pPr>
          </a:lstStyle>
          <a:p>
            <a:pPr rtl="0"/>
            <a:r>
              <a:rPr lang="es-ES" noProof="0" dirty="0"/>
              <a:t>Agregar un pie de página</a:t>
            </a:r>
          </a:p>
        </p:txBody>
      </p:sp>
      <p:sp>
        <p:nvSpPr>
          <p:cNvPr id="4" name="Marcador de fecha 3"/>
          <p:cNvSpPr>
            <a:spLocks noGrp="1"/>
          </p:cNvSpPr>
          <p:nvPr>
            <p:ph type="dt" sz="half" idx="2"/>
          </p:nvPr>
        </p:nvSpPr>
        <p:spPr>
          <a:xfrm>
            <a:off x="8881872" y="6601968"/>
            <a:ext cx="960120" cy="237744"/>
          </a:xfrm>
          <a:prstGeom prst="rect">
            <a:avLst/>
          </a:prstGeom>
        </p:spPr>
        <p:txBody>
          <a:bodyPr vert="horz" lIns="91440" tIns="45720" rIns="91440" bIns="45720" rtlCol="0" anchor="ctr"/>
          <a:lstStyle>
            <a:lvl1pPr algn="r">
              <a:defRPr sz="1100" baseline="0">
                <a:solidFill>
                  <a:schemeClr val="bg1">
                    <a:lumMod val="75000"/>
                  </a:schemeClr>
                </a:solidFill>
              </a:defRPr>
            </a:lvl1pPr>
          </a:lstStyle>
          <a:p>
            <a:pPr rtl="0"/>
            <a:fld id="{73928554-57C8-4EDE-94A9-E162B9C637BA}" type="datetime1">
              <a:rPr lang="es-ES" noProof="0" smtClean="0"/>
              <a:t>31/03/2018</a:t>
            </a:fld>
            <a:endParaRPr lang="es-ES" noProof="0" dirty="0"/>
          </a:p>
        </p:txBody>
      </p:sp>
      <p:sp>
        <p:nvSpPr>
          <p:cNvPr id="6" name="Marcador de número de diapositiva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baseline="0">
                <a:solidFill>
                  <a:schemeClr val="bg1">
                    <a:lumMod val="75000"/>
                  </a:schemeClr>
                </a:solidFill>
              </a:defRPr>
            </a:lvl1pPr>
          </a:lstStyle>
          <a:p>
            <a:pPr rtl="0"/>
            <a:fld id="{CA8D9AD5-F248-4919-864A-CFD76CC027D6}" type="slidenum">
              <a:rPr lang="es-ES" noProof="0" smtClean="0"/>
              <a:pPr rtl="0"/>
              <a:t>‹Nº›</a:t>
            </a:fld>
            <a:endParaRPr lang="es-ES" noProof="0" dirty="0"/>
          </a:p>
        </p:txBody>
      </p:sp>
    </p:spTree>
    <p:extLst>
      <p:ext uri="{BB962C8B-B14F-4D97-AF65-F5344CB8AC3E}">
        <p14:creationId xmlns:p14="http://schemas.microsoft.com/office/powerpoint/2010/main" val="256376095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mprendepyme.net/auditoria-financiera.html" TargetMode="External"/><Relationship Id="rId2" Type="http://schemas.openxmlformats.org/officeDocument/2006/relationships/hyperlink" Target="http://www.emprendepyme.net/auditoria-fiscal.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www.emprendepyme.net/productividad-empresaria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emprendepyme.net/auditoria-interna.html" TargetMode="External"/><Relationship Id="rId2" Type="http://schemas.openxmlformats.org/officeDocument/2006/relationships/hyperlink" Target="http://www.emprendepyme.net/auditoria-externa.html" TargetMode="External"/><Relationship Id="rId1" Type="http://schemas.openxmlformats.org/officeDocument/2006/relationships/slideLayout" Target="../slideLayouts/slideLayout2.xml"/><Relationship Id="rId4" Type="http://schemas.openxmlformats.org/officeDocument/2006/relationships/hyperlink" Target="http://www.emprendepyme.net/auditoria-operacional.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emprendepyme.net/que-es-una-auditoria-de-software.html" TargetMode="External"/><Relationship Id="rId2" Type="http://schemas.openxmlformats.org/officeDocument/2006/relationships/hyperlink" Target="http://www.emprendepyme.net/auditoria-de-sistemas.html" TargetMode="External"/><Relationship Id="rId1" Type="http://schemas.openxmlformats.org/officeDocument/2006/relationships/slideLayout" Target="../slideLayouts/slideLayout2.xml"/><Relationship Id="rId6" Type="http://schemas.openxmlformats.org/officeDocument/2006/relationships/hyperlink" Target="http://www.emprendepyme.net/auditoria-forense.html" TargetMode="External"/><Relationship Id="rId5" Type="http://schemas.openxmlformats.org/officeDocument/2006/relationships/hyperlink" Target="http://www.emprendepyme.net/la-auditoria-integral.html" TargetMode="External"/><Relationship Id="rId4" Type="http://schemas.openxmlformats.org/officeDocument/2006/relationships/hyperlink" Target="http://www.emprendepyme.net/auditoria-gubernamental.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ES" dirty="0" smtClean="0"/>
              <a:t>Auditoria</a:t>
            </a:r>
            <a:endParaRPr lang="es-ES" dirty="0"/>
          </a:p>
        </p:txBody>
      </p:sp>
      <p:sp>
        <p:nvSpPr>
          <p:cNvPr id="3" name="Subtítulo 2"/>
          <p:cNvSpPr>
            <a:spLocks noGrp="1"/>
          </p:cNvSpPr>
          <p:nvPr>
            <p:ph type="subTitle" idx="1"/>
          </p:nvPr>
        </p:nvSpPr>
        <p:spPr/>
        <p:txBody>
          <a:bodyPr rtlCol="0"/>
          <a:lstStyle/>
          <a:p>
            <a:pPr rtl="0"/>
            <a:r>
              <a:rPr lang="es-ES" dirty="0" smtClean="0"/>
              <a:t>Administración de la función informática</a:t>
            </a:r>
            <a:endParaRPr lang="es-ES" dirty="0"/>
          </a:p>
        </p:txBody>
      </p:sp>
      <p:pic>
        <p:nvPicPr>
          <p:cNvPr id="1026" name="Picture 2" descr="Resultado de imagen para Auditor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57230">
            <a:off x="7258938" y="662997"/>
            <a:ext cx="4870229" cy="324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Tipos de Auditoria</a:t>
            </a:r>
            <a:endParaRPr lang="es-MX" dirty="0"/>
          </a:p>
        </p:txBody>
      </p:sp>
      <p:sp>
        <p:nvSpPr>
          <p:cNvPr id="3" name="Marcador de contenido 2"/>
          <p:cNvSpPr>
            <a:spLocks noGrp="1"/>
          </p:cNvSpPr>
          <p:nvPr>
            <p:ph idx="1"/>
          </p:nvPr>
        </p:nvSpPr>
        <p:spPr/>
        <p:txBody>
          <a:bodyPr/>
          <a:lstStyle/>
          <a:p>
            <a:pPr marL="45720" indent="0">
              <a:buNone/>
            </a:pPr>
            <a:r>
              <a:rPr lang="es-MX" dirty="0">
                <a:hlinkClick r:id="rId2"/>
              </a:rPr>
              <a:t>Auditoría fiscal</a:t>
            </a:r>
            <a:r>
              <a:rPr lang="es-MX" dirty="0"/>
              <a:t>: esta auditoría se realiza con el objetivo de velar por el cumplimiento de las leyes tributarias, para que las empresas y organizaciones paguen sus impuestos de forma correcta</a:t>
            </a:r>
            <a:r>
              <a:rPr lang="es-MX" dirty="0" smtClean="0"/>
              <a:t>.</a:t>
            </a:r>
          </a:p>
          <a:p>
            <a:pPr marL="45720" indent="0">
              <a:buNone/>
            </a:pPr>
            <a:r>
              <a:rPr lang="es-MX" dirty="0">
                <a:hlinkClick r:id="rId3"/>
              </a:rPr>
              <a:t>Auditoría financiera</a:t>
            </a:r>
            <a:r>
              <a:rPr lang="es-MX" dirty="0"/>
              <a:t>: también denominada auditoría contable. Se encarga de examinar y revisar los estados financieros y la preparación de informes de acuerdo a normas contables establecidas.</a:t>
            </a:r>
          </a:p>
        </p:txBody>
      </p:sp>
    </p:spTree>
    <p:extLst>
      <p:ext uri="{BB962C8B-B14F-4D97-AF65-F5344CB8AC3E}">
        <p14:creationId xmlns:p14="http://schemas.microsoft.com/office/powerpoint/2010/main" val="23913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0" y="2057400"/>
            <a:ext cx="9601200" cy="2359152"/>
          </a:xfrm>
        </p:spPr>
        <p:txBody>
          <a:bodyPr/>
          <a:lstStyle/>
          <a:p>
            <a:r>
              <a:rPr lang="es-MX" dirty="0" smtClean="0"/>
              <a:t>Etapa de Verificación</a:t>
            </a:r>
            <a:endParaRPr lang="es-MX" dirty="0"/>
          </a:p>
        </p:txBody>
      </p:sp>
      <p:sp>
        <p:nvSpPr>
          <p:cNvPr id="3" name="Marcador de texto 2"/>
          <p:cNvSpPr>
            <a:spLocks noGrp="1"/>
          </p:cNvSpPr>
          <p:nvPr>
            <p:ph type="body" idx="1"/>
          </p:nvPr>
        </p:nvSpPr>
        <p:spPr/>
        <p:txBody>
          <a:bodyPr/>
          <a:lstStyle/>
          <a:p>
            <a:r>
              <a:rPr lang="es-MX" dirty="0" smtClean="0"/>
              <a:t>Auditoria</a:t>
            </a:r>
            <a:endParaRPr lang="es-MX" dirty="0"/>
          </a:p>
        </p:txBody>
      </p:sp>
    </p:spTree>
    <p:extLst>
      <p:ext uri="{BB962C8B-B14F-4D97-AF65-F5344CB8AC3E}">
        <p14:creationId xmlns:p14="http://schemas.microsoft.com/office/powerpoint/2010/main" val="262135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Etapa de Verificación</a:t>
            </a:r>
            <a:endParaRPr lang="es-MX" dirty="0"/>
          </a:p>
        </p:txBody>
      </p:sp>
      <p:pic>
        <p:nvPicPr>
          <p:cNvPr id="7170" name="Picture 2" descr="Resultado de imagen para etapas de  Audito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317" y="-304801"/>
            <a:ext cx="3286125" cy="7162801"/>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134619" y="2215578"/>
            <a:ext cx="9509760" cy="4127627"/>
          </a:xfrm>
        </p:spPr>
        <p:txBody>
          <a:bodyPr>
            <a:normAutofit/>
          </a:bodyPr>
          <a:lstStyle/>
          <a:p>
            <a:r>
              <a:rPr lang="es-MX" dirty="0"/>
              <a:t>En la metodología se definen las verificaciones como las actividades que se realizan para comprobar si las salidas en las </a:t>
            </a:r>
            <a:r>
              <a:rPr lang="es-MX" dirty="0" smtClean="0"/>
              <a:t>diferentes </a:t>
            </a:r>
            <a:r>
              <a:rPr lang="es-MX" dirty="0"/>
              <a:t>etapas y/o subprocesos de desarrollo </a:t>
            </a:r>
            <a:r>
              <a:rPr lang="es-MX" dirty="0" smtClean="0"/>
              <a:t>constatan </a:t>
            </a:r>
            <a:r>
              <a:rPr lang="es-MX" dirty="0"/>
              <a:t>que el producto de cada etapa del proyecto es adecuado, completo, </a:t>
            </a:r>
            <a:r>
              <a:rPr lang="es-MX" dirty="0" smtClean="0"/>
              <a:t>consistente </a:t>
            </a:r>
            <a:r>
              <a:rPr lang="es-MX" dirty="0"/>
              <a:t>y que está acorde a los requerimientos </a:t>
            </a:r>
            <a:r>
              <a:rPr lang="es-MX" dirty="0" smtClean="0"/>
              <a:t>establecidos. </a:t>
            </a:r>
            <a:r>
              <a:rPr lang="es-MX" b="1" i="1" dirty="0" smtClean="0"/>
              <a:t>Las etapas de desarrollo son:</a:t>
            </a:r>
            <a:endParaRPr lang="es-MX" b="1" i="1" dirty="0"/>
          </a:p>
          <a:p>
            <a:pPr marL="502920" indent="-457200">
              <a:buFont typeface="+mj-lt"/>
              <a:buAutoNum type="arabicPeriod"/>
            </a:pPr>
            <a:r>
              <a:rPr lang="es-MX" dirty="0" smtClean="0"/>
              <a:t>La </a:t>
            </a:r>
            <a:r>
              <a:rPr lang="es-MX" dirty="0"/>
              <a:t>gestión de </a:t>
            </a:r>
            <a:r>
              <a:rPr lang="es-MX" dirty="0" smtClean="0"/>
              <a:t>requisitos</a:t>
            </a:r>
          </a:p>
          <a:p>
            <a:pPr marL="502920" indent="-457200">
              <a:buFont typeface="+mj-lt"/>
              <a:buAutoNum type="arabicPeriod"/>
            </a:pPr>
            <a:r>
              <a:rPr lang="es-MX" dirty="0"/>
              <a:t>E</a:t>
            </a:r>
            <a:r>
              <a:rPr lang="es-MX" dirty="0" smtClean="0"/>
              <a:t>l análisis</a:t>
            </a:r>
          </a:p>
          <a:p>
            <a:pPr marL="502920" indent="-457200">
              <a:buFont typeface="+mj-lt"/>
              <a:buAutoNum type="arabicPeriod"/>
            </a:pPr>
            <a:r>
              <a:rPr lang="es-MX" dirty="0" smtClean="0"/>
              <a:t>Diseño</a:t>
            </a:r>
          </a:p>
          <a:p>
            <a:pPr marL="502920" indent="-457200">
              <a:buFont typeface="+mj-lt"/>
              <a:buAutoNum type="arabicPeriod"/>
            </a:pPr>
            <a:r>
              <a:rPr lang="es-MX" dirty="0" smtClean="0"/>
              <a:t>Codificación</a:t>
            </a:r>
          </a:p>
          <a:p>
            <a:pPr marL="502920" indent="-457200">
              <a:buFont typeface="+mj-lt"/>
              <a:buAutoNum type="arabicPeriod"/>
            </a:pPr>
            <a:r>
              <a:rPr lang="es-MX" dirty="0" smtClean="0"/>
              <a:t>Pruebas</a:t>
            </a:r>
            <a:endParaRPr lang="es-MX" dirty="0"/>
          </a:p>
        </p:txBody>
      </p:sp>
    </p:spTree>
    <p:extLst>
      <p:ext uri="{BB962C8B-B14F-4D97-AF65-F5344CB8AC3E}">
        <p14:creationId xmlns:p14="http://schemas.microsoft.com/office/powerpoint/2010/main" val="6792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Etapa de Verificación</a:t>
            </a:r>
            <a:endParaRPr lang="es-MX" dirty="0"/>
          </a:p>
        </p:txBody>
      </p:sp>
      <p:sp>
        <p:nvSpPr>
          <p:cNvPr id="3" name="Marcador de contenido 2"/>
          <p:cNvSpPr>
            <a:spLocks noGrp="1"/>
          </p:cNvSpPr>
          <p:nvPr>
            <p:ph idx="1"/>
          </p:nvPr>
        </p:nvSpPr>
        <p:spPr>
          <a:xfrm>
            <a:off x="1341120" y="1901953"/>
            <a:ext cx="9509760" cy="1926336"/>
          </a:xfrm>
        </p:spPr>
        <p:txBody>
          <a:bodyPr/>
          <a:lstStyle/>
          <a:p>
            <a:pPr marL="45720" indent="0" algn="just">
              <a:buNone/>
            </a:pPr>
            <a:r>
              <a:rPr lang="es-MX" dirty="0"/>
              <a:t>La verificación establece, en cuanto a las pruebas habilitadas al efecto para cumplir los criterios antes enunciados para el código, </a:t>
            </a:r>
            <a:r>
              <a:rPr lang="es-MX" b="1" i="1" dirty="0" smtClean="0"/>
              <a:t>que </a:t>
            </a:r>
            <a:r>
              <a:rPr lang="es-MX" b="1" i="1" dirty="0"/>
              <a:t>debe haber trazabilidad entre los elementos del software y las especificaciones de requisitos, de modo que todos los </a:t>
            </a:r>
            <a:r>
              <a:rPr lang="es-MX" b="1" i="1" dirty="0" smtClean="0"/>
              <a:t>requerimientos</a:t>
            </a:r>
            <a:r>
              <a:rPr lang="es-MX" b="1" i="1" dirty="0"/>
              <a:t>, incluidos nivel de acabado, rendimiento, entre otros;</a:t>
            </a:r>
            <a:r>
              <a:rPr lang="es-MX" dirty="0"/>
              <a:t> sean adecuadamente cubiertos por pruebas y que los </a:t>
            </a:r>
            <a:r>
              <a:rPr lang="es-MX" dirty="0" smtClean="0"/>
              <a:t>resultados </a:t>
            </a:r>
            <a:r>
              <a:rPr lang="es-MX" dirty="0"/>
              <a:t>de éstas sean repetibles, aún cuando se hayan producido cambios</a:t>
            </a:r>
          </a:p>
          <a:p>
            <a:pPr marL="45720" indent="0">
              <a:buNone/>
            </a:pPr>
            <a:endParaRPr lang="es-MX" dirty="0"/>
          </a:p>
        </p:txBody>
      </p:sp>
      <p:pic>
        <p:nvPicPr>
          <p:cNvPr id="8194" name="Picture 2" descr="Resultado de imagen para etapas de  Audito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675" y="3828289"/>
            <a:ext cx="598170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95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Plan de Auditoria</a:t>
            </a:r>
            <a:endParaRPr lang="es-MX" dirty="0"/>
          </a:p>
        </p:txBody>
      </p:sp>
      <p:sp>
        <p:nvSpPr>
          <p:cNvPr id="3" name="Marcador de texto 2"/>
          <p:cNvSpPr>
            <a:spLocks noGrp="1"/>
          </p:cNvSpPr>
          <p:nvPr>
            <p:ph type="body" idx="1"/>
          </p:nvPr>
        </p:nvSpPr>
        <p:spPr/>
        <p:txBody>
          <a:bodyPr/>
          <a:lstStyle/>
          <a:p>
            <a:r>
              <a:rPr lang="es-MX" dirty="0" smtClean="0"/>
              <a:t>Auditoria</a:t>
            </a:r>
            <a:endParaRPr lang="es-MX" dirty="0"/>
          </a:p>
        </p:txBody>
      </p:sp>
    </p:spTree>
    <p:extLst>
      <p:ext uri="{BB962C8B-B14F-4D97-AF65-F5344CB8AC3E}">
        <p14:creationId xmlns:p14="http://schemas.microsoft.com/office/powerpoint/2010/main" val="94558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Plan de Auditoria</a:t>
            </a:r>
            <a:endParaRPr lang="es-MX" dirty="0"/>
          </a:p>
        </p:txBody>
      </p:sp>
      <p:sp>
        <p:nvSpPr>
          <p:cNvPr id="3" name="Marcador de contenido 2"/>
          <p:cNvSpPr>
            <a:spLocks noGrp="1"/>
          </p:cNvSpPr>
          <p:nvPr>
            <p:ph idx="1"/>
          </p:nvPr>
        </p:nvSpPr>
        <p:spPr/>
        <p:txBody>
          <a:bodyPr>
            <a:normAutofit fontScale="92500" lnSpcReduction="10000"/>
          </a:bodyPr>
          <a:lstStyle/>
          <a:p>
            <a:pPr marL="45720" indent="0" algn="just">
              <a:buNone/>
            </a:pPr>
            <a:r>
              <a:rPr lang="es-MX" dirty="0"/>
              <a:t>La planeación es un proceso continuo y repetitivo que normalmente comienza poco después de completarse la auditoría anterior (o en conexión con su conclusión) y continúa hasta </a:t>
            </a:r>
            <a:r>
              <a:rPr lang="es-MX" dirty="0" smtClean="0"/>
              <a:t>completarse </a:t>
            </a:r>
            <a:r>
              <a:rPr lang="es-MX" dirty="0"/>
              <a:t>el trabajo de auditoría </a:t>
            </a:r>
            <a:r>
              <a:rPr lang="es-MX" dirty="0" smtClean="0"/>
              <a:t>actual.</a:t>
            </a:r>
          </a:p>
          <a:p>
            <a:pPr marL="45720" indent="0">
              <a:buNone/>
            </a:pPr>
            <a:r>
              <a:rPr lang="es-MX" i="1" dirty="0"/>
              <a:t>L</a:t>
            </a:r>
            <a:r>
              <a:rPr lang="es-MX" i="1" dirty="0" smtClean="0"/>
              <a:t>a </a:t>
            </a:r>
            <a:r>
              <a:rPr lang="es-MX" i="1" dirty="0"/>
              <a:t>planeación incluye la necesidad de considerar, antes de nuestra identificación y evaluación de los riesgos de que ocurran errores materiales, asuntos tales como</a:t>
            </a:r>
            <a:r>
              <a:rPr lang="es-MX" i="1" dirty="0" smtClean="0"/>
              <a:t>:</a:t>
            </a:r>
            <a:endParaRPr lang="es-MX" i="1" dirty="0"/>
          </a:p>
          <a:p>
            <a:pPr marL="502920" lvl="0" indent="-457200">
              <a:buFont typeface="+mj-lt"/>
              <a:buAutoNum type="arabicPeriod"/>
            </a:pPr>
            <a:r>
              <a:rPr lang="es-MX" dirty="0"/>
              <a:t>Los procedimientos analíticos de planeación que deben aplicarse.</a:t>
            </a:r>
          </a:p>
          <a:p>
            <a:pPr marL="502920" lvl="0" indent="-457200">
              <a:buFont typeface="+mj-lt"/>
              <a:buAutoNum type="arabicPeriod"/>
            </a:pPr>
            <a:r>
              <a:rPr lang="es-MX" dirty="0"/>
              <a:t>Obtener un entendimiento general del marco legal y regulatorio aplicable a la entidad y cómo la entidad cumple con ese marco.</a:t>
            </a:r>
          </a:p>
          <a:p>
            <a:pPr marL="502920" lvl="0" indent="-457200">
              <a:buFont typeface="+mj-lt"/>
              <a:buAutoNum type="arabicPeriod"/>
            </a:pPr>
            <a:r>
              <a:rPr lang="es-MX" dirty="0"/>
              <a:t>La determinación de la materialidad.</a:t>
            </a:r>
          </a:p>
          <a:p>
            <a:pPr marL="502920" lvl="0" indent="-457200">
              <a:buFont typeface="+mj-lt"/>
              <a:buAutoNum type="arabicPeriod"/>
            </a:pPr>
            <a:r>
              <a:rPr lang="es-MX" dirty="0"/>
              <a:t>La participación de especialistas internos o externos.</a:t>
            </a:r>
          </a:p>
          <a:p>
            <a:pPr marL="502920" lvl="0" indent="-457200">
              <a:buFont typeface="+mj-lt"/>
              <a:buAutoNum type="arabicPeriod"/>
            </a:pPr>
            <a:r>
              <a:rPr lang="es-MX" dirty="0"/>
              <a:t>El desempeño de otros procedimientos de evaluación de riesgo.</a:t>
            </a:r>
          </a:p>
          <a:p>
            <a:pPr marL="45720" indent="0" algn="just">
              <a:buNone/>
            </a:pPr>
            <a:endParaRPr lang="es-MX" dirty="0"/>
          </a:p>
        </p:txBody>
      </p:sp>
    </p:spTree>
    <p:extLst>
      <p:ext uri="{BB962C8B-B14F-4D97-AF65-F5344CB8AC3E}">
        <p14:creationId xmlns:p14="http://schemas.microsoft.com/office/powerpoint/2010/main" val="230460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plan de  Audito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3559" y="683704"/>
            <a:ext cx="7578725" cy="5684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02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Preparación del Plan de Auditoria</a:t>
            </a:r>
            <a:endParaRPr lang="es-MX" dirty="0"/>
          </a:p>
        </p:txBody>
      </p:sp>
      <p:sp>
        <p:nvSpPr>
          <p:cNvPr id="3" name="Marcador de contenido 2"/>
          <p:cNvSpPr>
            <a:spLocks noGrp="1"/>
          </p:cNvSpPr>
          <p:nvPr>
            <p:ph idx="1"/>
          </p:nvPr>
        </p:nvSpPr>
        <p:spPr>
          <a:xfrm>
            <a:off x="341376" y="2639568"/>
            <a:ext cx="7559040" cy="3011424"/>
          </a:xfrm>
        </p:spPr>
        <p:txBody>
          <a:bodyPr>
            <a:normAutofit lnSpcReduction="10000"/>
          </a:bodyPr>
          <a:lstStyle/>
          <a:p>
            <a:pPr marL="45720" indent="0" algn="just">
              <a:buNone/>
            </a:pPr>
            <a:r>
              <a:rPr lang="es-MX" dirty="0" smtClean="0"/>
              <a:t>La </a:t>
            </a:r>
            <a:r>
              <a:rPr lang="es-MX" dirty="0"/>
              <a:t>realización de un Plan de auditoría es responsabilidad del auditor designado por la empresa (normalmente del equipo APPCC) y establecerá los métodos a utilizar en la realización de la misma. </a:t>
            </a:r>
            <a:r>
              <a:rPr lang="es-MX" sz="1400" dirty="0"/>
              <a:t>(Ellika.eus, 2017</a:t>
            </a:r>
            <a:r>
              <a:rPr lang="es-MX" sz="1400" dirty="0" smtClean="0"/>
              <a:t>)</a:t>
            </a:r>
          </a:p>
          <a:p>
            <a:pPr marL="45720" indent="0" algn="just">
              <a:buNone/>
            </a:pPr>
            <a:endParaRPr lang="es-MX" dirty="0" smtClean="0"/>
          </a:p>
          <a:p>
            <a:pPr marL="45720" indent="0" algn="just">
              <a:buNone/>
            </a:pPr>
            <a:r>
              <a:rPr lang="es-MX" dirty="0"/>
              <a:t>Durante el periodo de la auditoría, el personal implicado debe estar disponible, por lo que los trabajadores tendrán que saberlo con antelación. Aunque está planificado de antemano, un plan de auditoría debe ser flexible y capaz de ser modificado para las diferentes necesidades del proceso de auditoría.</a:t>
            </a:r>
          </a:p>
          <a:p>
            <a:pPr marL="45720" indent="0" algn="just">
              <a:buNone/>
            </a:pPr>
            <a:endParaRPr lang="es-MX" dirty="0"/>
          </a:p>
          <a:p>
            <a:pPr marL="45720" indent="0">
              <a:buNone/>
            </a:pPr>
            <a:endParaRPr lang="es-MX" dirty="0"/>
          </a:p>
        </p:txBody>
      </p:sp>
      <p:pic>
        <p:nvPicPr>
          <p:cNvPr id="1024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5719" y="1931226"/>
            <a:ext cx="3738455" cy="3525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66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Plan de Auditoria</a:t>
            </a:r>
            <a:endParaRPr lang="es-MX" dirty="0"/>
          </a:p>
        </p:txBody>
      </p:sp>
      <p:sp>
        <p:nvSpPr>
          <p:cNvPr id="3" name="Marcador de contenido 2"/>
          <p:cNvSpPr>
            <a:spLocks noGrp="1"/>
          </p:cNvSpPr>
          <p:nvPr>
            <p:ph idx="1"/>
          </p:nvPr>
        </p:nvSpPr>
        <p:spPr>
          <a:xfrm>
            <a:off x="1176528" y="1901952"/>
            <a:ext cx="9838944" cy="4127627"/>
          </a:xfrm>
        </p:spPr>
        <p:txBody>
          <a:bodyPr>
            <a:normAutofit/>
          </a:bodyPr>
          <a:lstStyle/>
          <a:p>
            <a:pPr marL="45720" indent="0" algn="just">
              <a:buNone/>
            </a:pPr>
            <a:r>
              <a:rPr lang="es-MX" dirty="0"/>
              <a:t>El Plan se ocupará normalmente de la gestión de los recursos disponibles para la auditoría. Se ocupará del personal implicado, el tiempo disponible y de los medios necesarios.</a:t>
            </a:r>
          </a:p>
          <a:p>
            <a:pPr marL="45720" indent="0" algn="just">
              <a:buNone/>
            </a:pPr>
            <a:r>
              <a:rPr lang="es-MX" dirty="0"/>
              <a:t>Una forma de considerar qué es lo que ha de incluirse en el plan es pensarlo en dos </a:t>
            </a:r>
            <a:r>
              <a:rPr lang="es-MX" dirty="0" smtClean="0"/>
              <a:t>partes, una </a:t>
            </a:r>
            <a:r>
              <a:rPr lang="es-MX" dirty="0"/>
              <a:t>primera parte con las cosas tangibles y otra segunda con las intangibles</a:t>
            </a:r>
            <a:r>
              <a:rPr lang="es-MX" dirty="0" smtClean="0"/>
              <a:t>.</a:t>
            </a:r>
            <a:endParaRPr lang="es-MX" dirty="0"/>
          </a:p>
          <a:p>
            <a:pPr marL="45720" indent="0" algn="just">
              <a:buNone/>
            </a:pPr>
            <a:r>
              <a:rPr lang="es-MX" dirty="0"/>
              <a:t>Entre las cosas tangibles podemos encontrar:</a:t>
            </a:r>
          </a:p>
          <a:p>
            <a:pPr marL="502920" lvl="0" indent="-457200" algn="just">
              <a:buFont typeface="+mj-lt"/>
              <a:buAutoNum type="arabicPeriod"/>
            </a:pPr>
            <a:r>
              <a:rPr lang="es-MX" dirty="0"/>
              <a:t>Las personas</a:t>
            </a:r>
          </a:p>
          <a:p>
            <a:pPr marL="502920" lvl="0" indent="-457200" algn="just">
              <a:buFont typeface="+mj-lt"/>
              <a:buAutoNum type="arabicPeriod"/>
            </a:pPr>
            <a:r>
              <a:rPr lang="es-MX" dirty="0"/>
              <a:t>Los documentos</a:t>
            </a:r>
          </a:p>
          <a:p>
            <a:pPr marL="502920" lvl="0" indent="-457200" algn="just">
              <a:buFont typeface="+mj-lt"/>
              <a:buAutoNum type="arabicPeriod"/>
            </a:pPr>
            <a:r>
              <a:rPr lang="es-MX" dirty="0"/>
              <a:t>Las áreas, emplazamientos o instalaciones que hay que examinar</a:t>
            </a:r>
          </a:p>
          <a:p>
            <a:pPr marL="502920" lvl="0" indent="-457200" algn="just">
              <a:buFont typeface="+mj-lt"/>
              <a:buAutoNum type="arabicPeriod"/>
            </a:pPr>
            <a:r>
              <a:rPr lang="es-MX" dirty="0"/>
              <a:t>Unidades técnicas u organizativas que han de ser </a:t>
            </a:r>
            <a:r>
              <a:rPr lang="es-MX" dirty="0" smtClean="0"/>
              <a:t>auditadas</a:t>
            </a:r>
            <a:endParaRPr lang="es-MX" dirty="0"/>
          </a:p>
          <a:p>
            <a:pPr marL="45720" indent="0" algn="just">
              <a:buNone/>
            </a:pPr>
            <a:endParaRPr lang="es-MX" dirty="0"/>
          </a:p>
        </p:txBody>
      </p:sp>
    </p:spTree>
    <p:extLst>
      <p:ext uri="{BB962C8B-B14F-4D97-AF65-F5344CB8AC3E}">
        <p14:creationId xmlns:p14="http://schemas.microsoft.com/office/powerpoint/2010/main" val="366240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Contenido del Plan de Auditoria</a:t>
            </a:r>
            <a:endParaRPr lang="es-MX" dirty="0"/>
          </a:p>
        </p:txBody>
      </p:sp>
      <p:sp>
        <p:nvSpPr>
          <p:cNvPr id="3" name="Marcador de contenido 2"/>
          <p:cNvSpPr>
            <a:spLocks noGrp="1"/>
          </p:cNvSpPr>
          <p:nvPr>
            <p:ph idx="1"/>
          </p:nvPr>
        </p:nvSpPr>
        <p:spPr/>
        <p:txBody>
          <a:bodyPr>
            <a:normAutofit/>
          </a:bodyPr>
          <a:lstStyle/>
          <a:p>
            <a:pPr lvl="0">
              <a:buFont typeface="Wingdings" panose="05000000000000000000" pitchFamily="2" charset="2"/>
              <a:buChar char="ü"/>
            </a:pPr>
            <a:r>
              <a:rPr lang="es-MX" b="1" dirty="0"/>
              <a:t>El contenido de un Plan de auditoría puede variar dependiendo de las circunstancias.</a:t>
            </a:r>
          </a:p>
          <a:p>
            <a:pPr lvl="0">
              <a:buFont typeface="Wingdings" panose="05000000000000000000" pitchFamily="2" charset="2"/>
              <a:buChar char="ü"/>
            </a:pPr>
            <a:r>
              <a:rPr lang="es-MX" b="1" dirty="0"/>
              <a:t>Los contenidos de un modelo típico de Plan de auditorías son:</a:t>
            </a:r>
          </a:p>
          <a:p>
            <a:pPr lvl="0">
              <a:buFont typeface="Wingdings" panose="05000000000000000000" pitchFamily="2" charset="2"/>
              <a:buChar char="ü"/>
            </a:pPr>
            <a:r>
              <a:rPr lang="es-MX" b="1" dirty="0"/>
              <a:t>Tipo de auditoría</a:t>
            </a:r>
          </a:p>
          <a:p>
            <a:pPr lvl="0">
              <a:buFont typeface="Wingdings" panose="05000000000000000000" pitchFamily="2" charset="2"/>
              <a:buChar char="ü"/>
            </a:pPr>
            <a:r>
              <a:rPr lang="es-MX" b="1" dirty="0"/>
              <a:t>Objetivos de la auditoría</a:t>
            </a:r>
          </a:p>
          <a:p>
            <a:pPr lvl="0">
              <a:buFont typeface="Wingdings" panose="05000000000000000000" pitchFamily="2" charset="2"/>
              <a:buChar char="ü"/>
            </a:pPr>
            <a:r>
              <a:rPr lang="es-MX" b="1" dirty="0"/>
              <a:t>Identificación de unidades funcionales y organizativas</a:t>
            </a:r>
          </a:p>
          <a:p>
            <a:pPr lvl="0">
              <a:buFont typeface="Wingdings" panose="05000000000000000000" pitchFamily="2" charset="2"/>
              <a:buChar char="ü"/>
            </a:pPr>
            <a:r>
              <a:rPr lang="es-MX" b="1" dirty="0"/>
              <a:t>Identificación de las funciones de las personas dentro de la organización</a:t>
            </a:r>
          </a:p>
          <a:p>
            <a:pPr lvl="0">
              <a:buFont typeface="Wingdings" panose="05000000000000000000" pitchFamily="2" charset="2"/>
              <a:buChar char="ü"/>
            </a:pPr>
            <a:r>
              <a:rPr lang="es-MX" b="1" dirty="0"/>
              <a:t>Identificación de los elementos del </a:t>
            </a:r>
            <a:r>
              <a:rPr lang="es-MX" b="1" dirty="0" smtClean="0"/>
              <a:t>sistema</a:t>
            </a:r>
            <a:endParaRPr lang="es-MX" b="1" dirty="0"/>
          </a:p>
        </p:txBody>
      </p:sp>
    </p:spTree>
    <p:extLst>
      <p:ext uri="{BB962C8B-B14F-4D97-AF65-F5344CB8AC3E}">
        <p14:creationId xmlns:p14="http://schemas.microsoft.com/office/powerpoint/2010/main" val="265684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09084" y="1220216"/>
            <a:ext cx="2414016" cy="603504"/>
          </a:xfrm>
        </p:spPr>
        <p:txBody>
          <a:bodyPr/>
          <a:lstStyle/>
          <a:p>
            <a:r>
              <a:rPr lang="es-MX" dirty="0" smtClean="0"/>
              <a:t>Introducción</a:t>
            </a:r>
            <a:endParaRPr lang="es-MX" dirty="0"/>
          </a:p>
        </p:txBody>
      </p:sp>
      <p:sp>
        <p:nvSpPr>
          <p:cNvPr id="3" name="Marcador de contenido 2"/>
          <p:cNvSpPr>
            <a:spLocks noGrp="1"/>
          </p:cNvSpPr>
          <p:nvPr>
            <p:ph idx="1"/>
          </p:nvPr>
        </p:nvSpPr>
        <p:spPr>
          <a:xfrm>
            <a:off x="1328420" y="2022349"/>
            <a:ext cx="9509760" cy="1292352"/>
          </a:xfrm>
        </p:spPr>
        <p:txBody>
          <a:bodyPr/>
          <a:lstStyle/>
          <a:p>
            <a:pPr marL="45720" indent="0" algn="just">
              <a:buNone/>
            </a:pPr>
            <a:r>
              <a:rPr lang="es-MX" dirty="0"/>
              <a:t>El objetivo de la Auditoria </a:t>
            </a:r>
            <a:r>
              <a:rPr lang="es-MX" b="1" i="1" dirty="0"/>
              <a:t>consiste en apoyar a los miembros de la empresa en el desempeño de sus actividades. </a:t>
            </a:r>
            <a:r>
              <a:rPr lang="es-MX" dirty="0"/>
              <a:t>Para ello la Auditoria les proporciona análisis, evaluaciones, recomendaciones, asesoría e información referente a las actividades revisadas.</a:t>
            </a:r>
          </a:p>
        </p:txBody>
      </p:sp>
      <p:pic>
        <p:nvPicPr>
          <p:cNvPr id="2050" name="Picture 2" descr="Resultado de imagen para Audito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1579" y="3314701"/>
            <a:ext cx="6423025" cy="283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88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plan de  Audito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830" y="683957"/>
            <a:ext cx="8171561" cy="5064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99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Contenido del Plan de Auditoria</a:t>
            </a:r>
            <a:endParaRPr lang="es-MX" dirty="0"/>
          </a:p>
        </p:txBody>
      </p:sp>
      <p:sp>
        <p:nvSpPr>
          <p:cNvPr id="3" name="Marcador de contenido 2"/>
          <p:cNvSpPr>
            <a:spLocks noGrp="1"/>
          </p:cNvSpPr>
          <p:nvPr>
            <p:ph idx="1"/>
          </p:nvPr>
        </p:nvSpPr>
        <p:spPr/>
        <p:txBody>
          <a:bodyPr/>
          <a:lstStyle/>
          <a:p>
            <a:pPr lvl="0">
              <a:buFont typeface="Wingdings" panose="05000000000000000000" pitchFamily="2" charset="2"/>
              <a:buChar char="ü"/>
            </a:pPr>
            <a:r>
              <a:rPr lang="es-MX" b="1" dirty="0"/>
              <a:t>Los procedimientos y diagramas de flujo</a:t>
            </a:r>
          </a:p>
          <a:p>
            <a:pPr lvl="0">
              <a:buFont typeface="Wingdings" panose="05000000000000000000" pitchFamily="2" charset="2"/>
              <a:buChar char="ü"/>
            </a:pPr>
            <a:r>
              <a:rPr lang="es-MX" b="1" dirty="0"/>
              <a:t>Documentos de referencia</a:t>
            </a:r>
          </a:p>
          <a:p>
            <a:pPr lvl="0">
              <a:buFont typeface="Wingdings" panose="05000000000000000000" pitchFamily="2" charset="2"/>
              <a:buChar char="ü"/>
            </a:pPr>
            <a:r>
              <a:rPr lang="es-MX" b="1" dirty="0"/>
              <a:t>La duración prevista de las principales actividades, fechas y lugares de la realización</a:t>
            </a:r>
          </a:p>
          <a:p>
            <a:pPr lvl="0">
              <a:buFont typeface="Wingdings" panose="05000000000000000000" pitchFamily="2" charset="2"/>
              <a:buChar char="ü"/>
            </a:pPr>
            <a:r>
              <a:rPr lang="es-MX" b="1" dirty="0"/>
              <a:t>de la auditoría</a:t>
            </a:r>
          </a:p>
          <a:p>
            <a:pPr lvl="0">
              <a:buFont typeface="Wingdings" panose="05000000000000000000" pitchFamily="2" charset="2"/>
              <a:buChar char="ü"/>
            </a:pPr>
            <a:r>
              <a:rPr lang="es-MX" b="1" dirty="0"/>
              <a:t>Identificación del equipo auditor</a:t>
            </a:r>
          </a:p>
          <a:p>
            <a:pPr lvl="0">
              <a:buFont typeface="Wingdings" panose="05000000000000000000" pitchFamily="2" charset="2"/>
              <a:buChar char="ü"/>
            </a:pPr>
            <a:r>
              <a:rPr lang="es-MX" b="1" dirty="0"/>
              <a:t>Requisitos de confidencialidad</a:t>
            </a:r>
          </a:p>
          <a:p>
            <a:pPr lvl="0">
              <a:buFont typeface="Wingdings" panose="05000000000000000000" pitchFamily="2" charset="2"/>
              <a:buChar char="ü"/>
            </a:pPr>
            <a:r>
              <a:rPr lang="es-MX" b="1" dirty="0"/>
              <a:t>Formato y contenido del informe de auditoría y su lista de distribución</a:t>
            </a:r>
          </a:p>
          <a:p>
            <a:pPr lvl="0">
              <a:buFont typeface="Wingdings" panose="05000000000000000000" pitchFamily="2" charset="2"/>
              <a:buChar char="ü"/>
            </a:pPr>
            <a:r>
              <a:rPr lang="es-MX" b="1" dirty="0"/>
              <a:t>Requisitos de mantenimiento de la documentación</a:t>
            </a:r>
          </a:p>
          <a:p>
            <a:pPr marL="45720" indent="0">
              <a:buNone/>
            </a:pPr>
            <a:endParaRPr lang="es-MX" dirty="0"/>
          </a:p>
        </p:txBody>
      </p:sp>
    </p:spTree>
    <p:extLst>
      <p:ext uri="{BB962C8B-B14F-4D97-AF65-F5344CB8AC3E}">
        <p14:creationId xmlns:p14="http://schemas.microsoft.com/office/powerpoint/2010/main" val="202045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Informe de Auditoria</a:t>
            </a:r>
            <a:endParaRPr lang="es-MX" dirty="0"/>
          </a:p>
        </p:txBody>
      </p:sp>
      <p:sp>
        <p:nvSpPr>
          <p:cNvPr id="3" name="Marcador de texto 2"/>
          <p:cNvSpPr>
            <a:spLocks noGrp="1"/>
          </p:cNvSpPr>
          <p:nvPr>
            <p:ph type="body" idx="1"/>
          </p:nvPr>
        </p:nvSpPr>
        <p:spPr/>
        <p:txBody>
          <a:bodyPr/>
          <a:lstStyle/>
          <a:p>
            <a:r>
              <a:rPr lang="es-MX" dirty="0" smtClean="0"/>
              <a:t>Auditoria</a:t>
            </a:r>
            <a:endParaRPr lang="es-MX" dirty="0"/>
          </a:p>
        </p:txBody>
      </p:sp>
    </p:spTree>
    <p:extLst>
      <p:ext uri="{BB962C8B-B14F-4D97-AF65-F5344CB8AC3E}">
        <p14:creationId xmlns:p14="http://schemas.microsoft.com/office/powerpoint/2010/main" val="283352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Informe de Auditoria</a:t>
            </a:r>
            <a:endParaRPr lang="es-MX" dirty="0"/>
          </a:p>
        </p:txBody>
      </p:sp>
      <p:sp>
        <p:nvSpPr>
          <p:cNvPr id="3" name="Marcador de contenido 2"/>
          <p:cNvSpPr>
            <a:spLocks noGrp="1"/>
          </p:cNvSpPr>
          <p:nvPr>
            <p:ph idx="1"/>
          </p:nvPr>
        </p:nvSpPr>
        <p:spPr>
          <a:xfrm>
            <a:off x="1341120" y="1901953"/>
            <a:ext cx="9509760" cy="2084832"/>
          </a:xfrm>
        </p:spPr>
        <p:txBody>
          <a:bodyPr/>
          <a:lstStyle/>
          <a:p>
            <a:pPr marL="45720" indent="0" algn="just">
              <a:buNone/>
            </a:pPr>
            <a:r>
              <a:rPr lang="es-MX" dirty="0"/>
              <a:t>Documento que </a:t>
            </a:r>
            <a:r>
              <a:rPr lang="es-MX" b="1" i="1" dirty="0"/>
              <a:t>contiene la opinión del auditor sobre la fidelidad y exactitud de las cuentas examinadas.</a:t>
            </a:r>
            <a:r>
              <a:rPr lang="es-MX" dirty="0"/>
              <a:t> Normalmente va dirigido a los accionistas y a los miembros del consejo de </a:t>
            </a:r>
            <a:r>
              <a:rPr lang="es-MX" dirty="0" smtClean="0"/>
              <a:t>administración</a:t>
            </a:r>
            <a:r>
              <a:rPr lang="es-MX" dirty="0"/>
              <a:t>, si son las cuentas anuales, o a quien le haya hecho el </a:t>
            </a:r>
            <a:r>
              <a:rPr lang="es-MX" dirty="0" smtClean="0"/>
              <a:t>encargo.</a:t>
            </a:r>
          </a:p>
          <a:p>
            <a:pPr marL="45720" indent="0" algn="just">
              <a:buNone/>
            </a:pPr>
            <a:r>
              <a:rPr lang="es-MX" dirty="0"/>
              <a:t>El informe de auditoría, es la forma en que se concreta el trabajo realizado por el auditor durante el período de visita al cliente y el tiempo de trabajo en oficina. </a:t>
            </a:r>
            <a:r>
              <a:rPr lang="es-MX" sz="1400" dirty="0"/>
              <a:t>(</a:t>
            </a:r>
            <a:r>
              <a:rPr lang="es-MX" sz="1400" dirty="0" err="1"/>
              <a:t>Blogauditoria</a:t>
            </a:r>
            <a:r>
              <a:rPr lang="es-MX" sz="1400" dirty="0"/>
              <a:t>, 2017)</a:t>
            </a:r>
          </a:p>
          <a:p>
            <a:pPr marL="45720" indent="0" algn="just">
              <a:buNone/>
            </a:pPr>
            <a:endParaRPr lang="es-MX" dirty="0"/>
          </a:p>
        </p:txBody>
      </p:sp>
    </p:spTree>
    <p:extLst>
      <p:ext uri="{BB962C8B-B14F-4D97-AF65-F5344CB8AC3E}">
        <p14:creationId xmlns:p14="http://schemas.microsoft.com/office/powerpoint/2010/main" val="191240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sultado de imagen para informe de  Audito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023" y="256032"/>
            <a:ext cx="4721139" cy="6115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73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Informe de Auditoria</a:t>
            </a:r>
            <a:endParaRPr lang="es-MX" dirty="0"/>
          </a:p>
        </p:txBody>
      </p:sp>
      <p:sp>
        <p:nvSpPr>
          <p:cNvPr id="3" name="Marcador de contenido 2"/>
          <p:cNvSpPr>
            <a:spLocks noGrp="1"/>
          </p:cNvSpPr>
          <p:nvPr>
            <p:ph idx="1"/>
          </p:nvPr>
        </p:nvSpPr>
        <p:spPr/>
        <p:txBody>
          <a:bodyPr>
            <a:normAutofit fontScale="85000" lnSpcReduction="20000"/>
          </a:bodyPr>
          <a:lstStyle/>
          <a:p>
            <a:pPr marL="45720" indent="0">
              <a:buNone/>
            </a:pPr>
            <a:r>
              <a:rPr lang="es-MX" dirty="0"/>
              <a:t>El informe estándar del auditor, identifica los estados financieros auditados en un párrafo introductorio (introducción) describiendo la naturaleza de la auditoría en un párrafo con esta intención y expresa la opinión del auditor en un párrafo de opinión por separado. Los elementos básicos del informe, son los </a:t>
            </a:r>
            <a:r>
              <a:rPr lang="es-MX" dirty="0" smtClean="0"/>
              <a:t>siguientes:</a:t>
            </a:r>
          </a:p>
          <a:p>
            <a:pPr marL="502920" lvl="0" indent="-457200">
              <a:buFont typeface="+mj-lt"/>
              <a:buAutoNum type="arabicPeriod"/>
            </a:pPr>
            <a:r>
              <a:rPr lang="es-MX" dirty="0"/>
              <a:t>Un título que incluya la palabra independiente</a:t>
            </a:r>
            <a:r>
              <a:rPr lang="es-MX" dirty="0" smtClean="0"/>
              <a:t>.</a:t>
            </a:r>
            <a:endParaRPr lang="es-MX" dirty="0"/>
          </a:p>
          <a:p>
            <a:pPr marL="502920" lvl="0" indent="-457200">
              <a:buFont typeface="+mj-lt"/>
              <a:buAutoNum type="arabicPeriod"/>
            </a:pPr>
            <a:r>
              <a:rPr lang="es-MX" dirty="0"/>
              <a:t>La declaración de que los estados financieros identificados en el informe, fueron auditados</a:t>
            </a:r>
            <a:r>
              <a:rPr lang="es-MX" dirty="0" smtClean="0"/>
              <a:t>.</a:t>
            </a:r>
            <a:endParaRPr lang="es-MX" dirty="0"/>
          </a:p>
          <a:p>
            <a:pPr marL="502920" lvl="0" indent="-457200">
              <a:buFont typeface="+mj-lt"/>
              <a:buAutoNum type="arabicPeriod"/>
            </a:pPr>
            <a:r>
              <a:rPr lang="es-MX" dirty="0"/>
              <a:t>La declaración de que los estados financieros son responsabilidad de la gerencia de la compañía y que la responsabilidad del auditor, es expresar una opinión sobre los estados financieros basándose en su auditoría</a:t>
            </a:r>
            <a:r>
              <a:rPr lang="es-MX" dirty="0" smtClean="0"/>
              <a:t>.</a:t>
            </a:r>
            <a:endParaRPr lang="es-MX" dirty="0"/>
          </a:p>
          <a:p>
            <a:pPr marL="502920" lvl="0" indent="-457200">
              <a:buFont typeface="+mj-lt"/>
              <a:buAutoNum type="arabicPeriod"/>
            </a:pPr>
            <a:r>
              <a:rPr lang="es-MX" dirty="0"/>
              <a:t>La declaración de que la auditoría se condujo de conformidad con las normas de auditoría generalmente aceptadas</a:t>
            </a:r>
            <a:r>
              <a:rPr lang="es-MX" dirty="0" smtClean="0"/>
              <a:t>.</a:t>
            </a:r>
            <a:endParaRPr lang="es-MX" dirty="0"/>
          </a:p>
          <a:p>
            <a:pPr marL="502920" lvl="0" indent="-457200">
              <a:buFont typeface="+mj-lt"/>
              <a:buAutoNum type="arabicPeriod"/>
            </a:pPr>
            <a:r>
              <a:rPr lang="es-MX" dirty="0"/>
              <a:t>La declaración de que las normas de auditoría generalmente aceptadas requieren que el auditor planee y ejecute la auditoría para obtener una seguridad razonable de que los estados financieros están libres de errores importantes</a:t>
            </a:r>
            <a:r>
              <a:rPr lang="es-MX" dirty="0" smtClean="0"/>
              <a:t>.</a:t>
            </a:r>
            <a:endParaRPr lang="es-MX" dirty="0"/>
          </a:p>
          <a:p>
            <a:pPr marL="45720" indent="0">
              <a:buNone/>
            </a:pPr>
            <a:endParaRPr lang="es-MX" dirty="0"/>
          </a:p>
        </p:txBody>
      </p:sp>
    </p:spTree>
    <p:extLst>
      <p:ext uri="{BB962C8B-B14F-4D97-AF65-F5344CB8AC3E}">
        <p14:creationId xmlns:p14="http://schemas.microsoft.com/office/powerpoint/2010/main" val="112572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Informe de Auditoria</a:t>
            </a:r>
            <a:endParaRPr lang="es-MX" dirty="0"/>
          </a:p>
        </p:txBody>
      </p:sp>
      <p:sp>
        <p:nvSpPr>
          <p:cNvPr id="3" name="Marcador de contenido 2"/>
          <p:cNvSpPr>
            <a:spLocks noGrp="1"/>
          </p:cNvSpPr>
          <p:nvPr>
            <p:ph idx="1"/>
          </p:nvPr>
        </p:nvSpPr>
        <p:spPr/>
        <p:txBody>
          <a:bodyPr>
            <a:normAutofit/>
          </a:bodyPr>
          <a:lstStyle/>
          <a:p>
            <a:pPr marL="45720" lvl="0" indent="0">
              <a:buNone/>
            </a:pPr>
            <a:r>
              <a:rPr lang="es-MX" dirty="0" smtClean="0"/>
              <a:t>6.     Puntos incluidos en la auditoría</a:t>
            </a:r>
            <a:endParaRPr lang="es-MX" dirty="0"/>
          </a:p>
          <a:p>
            <a:pPr marL="45720" lvl="0" indent="0">
              <a:buNone/>
            </a:pPr>
            <a:r>
              <a:rPr lang="es-MX" dirty="0" smtClean="0"/>
              <a:t>7.     La </a:t>
            </a:r>
            <a:r>
              <a:rPr lang="es-MX" dirty="0"/>
              <a:t>declaración de que el auditor cree en que su auditoría proporciona una base </a:t>
            </a:r>
            <a:r>
              <a:rPr lang="es-MX" dirty="0" smtClean="0"/>
              <a:t>          razonable </a:t>
            </a:r>
            <a:r>
              <a:rPr lang="es-MX" dirty="0"/>
              <a:t>para su opinión</a:t>
            </a:r>
            <a:r>
              <a:rPr lang="es-MX" dirty="0" smtClean="0"/>
              <a:t>.</a:t>
            </a:r>
            <a:endParaRPr lang="es-MX" dirty="0"/>
          </a:p>
          <a:p>
            <a:pPr marL="45720" lvl="0" indent="0">
              <a:buNone/>
            </a:pPr>
            <a:r>
              <a:rPr lang="es-MX" dirty="0" smtClean="0"/>
              <a:t>8.     Una </a:t>
            </a:r>
            <a:r>
              <a:rPr lang="es-MX" dirty="0"/>
              <a:t>opinión acerca de si los estados financieros presentan razonablemente en todos los aspectos importantes, la situación financiera de la compañía, a la fecha del balance general y los resultados de operación, los flujos de efectivo por el período terminado en la misma, de conformidad con principios de contabilidad generalmente aceptados</a:t>
            </a:r>
            <a:r>
              <a:rPr lang="es-MX" dirty="0" smtClean="0"/>
              <a:t>.</a:t>
            </a:r>
            <a:endParaRPr lang="es-MX" dirty="0"/>
          </a:p>
          <a:p>
            <a:pPr marL="45720" lvl="0" indent="0">
              <a:buNone/>
            </a:pPr>
            <a:r>
              <a:rPr lang="es-MX" dirty="0" smtClean="0"/>
              <a:t>9.     La </a:t>
            </a:r>
            <a:r>
              <a:rPr lang="es-MX" dirty="0"/>
              <a:t>firma manual o impresa del auditor</a:t>
            </a:r>
            <a:r>
              <a:rPr lang="es-MX" dirty="0" smtClean="0"/>
              <a:t>.</a:t>
            </a:r>
            <a:endParaRPr lang="es-MX" dirty="0"/>
          </a:p>
          <a:p>
            <a:pPr marL="45720" lvl="0" indent="0">
              <a:buNone/>
            </a:pPr>
            <a:r>
              <a:rPr lang="es-MX" dirty="0" smtClean="0"/>
              <a:t>10.   La fecha </a:t>
            </a:r>
            <a:r>
              <a:rPr lang="es-MX" dirty="0"/>
              <a:t>del informe de la auditoría. </a:t>
            </a:r>
          </a:p>
          <a:p>
            <a:pPr marL="45720" indent="0">
              <a:buNone/>
            </a:pPr>
            <a:endParaRPr lang="es-MX" dirty="0"/>
          </a:p>
        </p:txBody>
      </p:sp>
    </p:spTree>
    <p:extLst>
      <p:ext uri="{BB962C8B-B14F-4D97-AF65-F5344CB8AC3E}">
        <p14:creationId xmlns:p14="http://schemas.microsoft.com/office/powerpoint/2010/main" val="308845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sultado de imagen para informe de  Audito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023" y="471364"/>
            <a:ext cx="4428617" cy="57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18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Tipos de Informe</a:t>
            </a:r>
            <a:endParaRPr lang="es-MX" dirty="0"/>
          </a:p>
        </p:txBody>
      </p:sp>
      <p:sp>
        <p:nvSpPr>
          <p:cNvPr id="3" name="Marcador de contenido 2"/>
          <p:cNvSpPr>
            <a:spLocks noGrp="1"/>
          </p:cNvSpPr>
          <p:nvPr>
            <p:ph idx="1"/>
          </p:nvPr>
        </p:nvSpPr>
        <p:spPr/>
        <p:txBody>
          <a:bodyPr/>
          <a:lstStyle/>
          <a:p>
            <a:pPr marL="45720" lvl="0" indent="0">
              <a:buNone/>
            </a:pPr>
            <a:r>
              <a:rPr lang="es-MX" b="1" dirty="0"/>
              <a:t>INFORME ESTÁNDAR</a:t>
            </a:r>
            <a:endParaRPr lang="es-MX" dirty="0"/>
          </a:p>
          <a:p>
            <a:r>
              <a:rPr lang="es-MX" b="1" dirty="0"/>
              <a:t>Opinión estándar:</a:t>
            </a:r>
            <a:r>
              <a:rPr lang="es-MX" dirty="0"/>
              <a:t> El informe estándar del auditor declara que los estados financieros presentan razonablemente, en todos los aspectos significativos, la situación financiera de la entidad, los resultados de su operación y el flujo de efectivo, de acuerdo con principios de contabilidad generalmente aceptados.</a:t>
            </a:r>
          </a:p>
          <a:p>
            <a:r>
              <a:rPr lang="es-MX" b="1" dirty="0"/>
              <a:t>Párrafo explicativo:</a:t>
            </a:r>
            <a:r>
              <a:rPr lang="es-MX" dirty="0"/>
              <a:t> Son párrafos que se agregan al informe estándar. Existen ciertas circunstancias en las que es necesario que el auditor agregue un párrafo explicativo a su informe, sin que ello constituya la expresión de una salvedad.</a:t>
            </a:r>
          </a:p>
          <a:p>
            <a:pPr marL="45720" indent="0">
              <a:buNone/>
            </a:pPr>
            <a:endParaRPr lang="es-MX" dirty="0"/>
          </a:p>
        </p:txBody>
      </p:sp>
    </p:spTree>
    <p:extLst>
      <p:ext uri="{BB962C8B-B14F-4D97-AF65-F5344CB8AC3E}">
        <p14:creationId xmlns:p14="http://schemas.microsoft.com/office/powerpoint/2010/main" val="134296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Tipos de Informe</a:t>
            </a:r>
            <a:endParaRPr lang="es-MX" dirty="0"/>
          </a:p>
        </p:txBody>
      </p:sp>
      <p:sp>
        <p:nvSpPr>
          <p:cNvPr id="3" name="Marcador de contenido 2"/>
          <p:cNvSpPr>
            <a:spLocks noGrp="1"/>
          </p:cNvSpPr>
          <p:nvPr>
            <p:ph idx="1"/>
          </p:nvPr>
        </p:nvSpPr>
        <p:spPr/>
        <p:txBody>
          <a:bodyPr>
            <a:normAutofit/>
          </a:bodyPr>
          <a:lstStyle/>
          <a:p>
            <a:pPr marL="45720" lvl="0" indent="0">
              <a:buNone/>
            </a:pPr>
            <a:r>
              <a:rPr lang="es-MX" b="1" dirty="0"/>
              <a:t>INFORME NO ESTÁNDAR </a:t>
            </a:r>
            <a:endParaRPr lang="es-MX" dirty="0"/>
          </a:p>
          <a:p>
            <a:r>
              <a:rPr lang="es-MX" b="1" dirty="0"/>
              <a:t>Opinión con salvedades:</a:t>
            </a:r>
            <a:r>
              <a:rPr lang="es-MX" dirty="0"/>
              <a:t> Una opinión con salvedades declara que excepto por los efectos del asunto a que se refiere la salvedad, los estados financieros presentan, en todos sus aspectos significativos, la situación financiera de la entidad, los resultados de sus operaciones y el flujo de efectivo, de acuerdo con principios de contabilidad generalmente aceptados. </a:t>
            </a:r>
          </a:p>
          <a:p>
            <a:r>
              <a:rPr lang="es-MX" b="1" dirty="0"/>
              <a:t>Opinión adversa:</a:t>
            </a:r>
            <a:r>
              <a:rPr lang="es-MX" dirty="0"/>
              <a:t> Una opinión adversa declara que los estados financieros no presentan razonablemente, ni la situación financiera de la entidad, ni los resultados de sus operaciones, ni el flujo de efectivo, de acuerdo con principios de contabilidad generalmente aceptados. </a:t>
            </a:r>
          </a:p>
          <a:p>
            <a:r>
              <a:rPr lang="es-MX" b="1" dirty="0"/>
              <a:t>Abstención de opinión:</a:t>
            </a:r>
            <a:r>
              <a:rPr lang="es-MX" dirty="0"/>
              <a:t> Una abstención de opinión declara que el auditor no expresa una opinión sobre los estados financieros.</a:t>
            </a:r>
          </a:p>
          <a:p>
            <a:pPr marL="45720" indent="0">
              <a:buNone/>
            </a:pPr>
            <a:endParaRPr lang="es-MX" dirty="0"/>
          </a:p>
        </p:txBody>
      </p:sp>
    </p:spTree>
    <p:extLst>
      <p:ext uri="{BB962C8B-B14F-4D97-AF65-F5344CB8AC3E}">
        <p14:creationId xmlns:p14="http://schemas.microsoft.com/office/powerpoint/2010/main" val="334620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Perfil del Auditor</a:t>
            </a:r>
            <a:endParaRPr lang="es-MX" dirty="0"/>
          </a:p>
        </p:txBody>
      </p:sp>
      <p:sp>
        <p:nvSpPr>
          <p:cNvPr id="3" name="Marcador de texto 2"/>
          <p:cNvSpPr>
            <a:spLocks noGrp="1"/>
          </p:cNvSpPr>
          <p:nvPr>
            <p:ph type="body" idx="1"/>
          </p:nvPr>
        </p:nvSpPr>
        <p:spPr/>
        <p:txBody>
          <a:bodyPr/>
          <a:lstStyle/>
          <a:p>
            <a:r>
              <a:rPr lang="es-MX" dirty="0" smtClean="0"/>
              <a:t>Auditoria</a:t>
            </a:r>
            <a:endParaRPr lang="es-MX" dirty="0"/>
          </a:p>
        </p:txBody>
      </p:sp>
    </p:spTree>
    <p:extLst>
      <p:ext uri="{BB962C8B-B14F-4D97-AF65-F5344CB8AC3E}">
        <p14:creationId xmlns:p14="http://schemas.microsoft.com/office/powerpoint/2010/main" val="387376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Conclusión</a:t>
            </a:r>
            <a:endParaRPr lang="es-MX" dirty="0"/>
          </a:p>
        </p:txBody>
      </p:sp>
      <p:sp>
        <p:nvSpPr>
          <p:cNvPr id="3" name="Marcador de texto 2"/>
          <p:cNvSpPr>
            <a:spLocks noGrp="1"/>
          </p:cNvSpPr>
          <p:nvPr>
            <p:ph type="body" idx="1"/>
          </p:nvPr>
        </p:nvSpPr>
        <p:spPr/>
        <p:txBody>
          <a:bodyPr/>
          <a:lstStyle/>
          <a:p>
            <a:r>
              <a:rPr lang="es-MX" dirty="0" smtClean="0"/>
              <a:t>Auditoria</a:t>
            </a:r>
            <a:endParaRPr lang="es-MX" dirty="0"/>
          </a:p>
        </p:txBody>
      </p:sp>
    </p:spTree>
    <p:extLst>
      <p:ext uri="{BB962C8B-B14F-4D97-AF65-F5344CB8AC3E}">
        <p14:creationId xmlns:p14="http://schemas.microsoft.com/office/powerpoint/2010/main" val="133461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Conclusión</a:t>
            </a:r>
            <a:endParaRPr lang="es-MX" dirty="0"/>
          </a:p>
        </p:txBody>
      </p:sp>
      <p:sp>
        <p:nvSpPr>
          <p:cNvPr id="3" name="Marcador de contenido 2"/>
          <p:cNvSpPr>
            <a:spLocks noGrp="1"/>
          </p:cNvSpPr>
          <p:nvPr>
            <p:ph idx="1"/>
          </p:nvPr>
        </p:nvSpPr>
        <p:spPr>
          <a:xfrm>
            <a:off x="1725168" y="2340864"/>
            <a:ext cx="8741664" cy="3096768"/>
          </a:xfrm>
        </p:spPr>
        <p:txBody>
          <a:bodyPr>
            <a:normAutofit lnSpcReduction="10000"/>
          </a:bodyPr>
          <a:lstStyle/>
          <a:p>
            <a:pPr marL="45720" indent="0" algn="just">
              <a:buNone/>
            </a:pPr>
            <a:r>
              <a:rPr lang="es-MX" dirty="0"/>
              <a:t>El auditor es un profesional clave que puede ayudar a mejorar el rendimiento económico en los procesos del negocio, </a:t>
            </a:r>
            <a:r>
              <a:rPr lang="es-MX" b="1" i="1" dirty="0"/>
              <a:t>aumentando en </a:t>
            </a:r>
            <a:r>
              <a:rPr lang="es-MX" b="1" i="1" dirty="0">
                <a:hlinkClick r:id="rId2"/>
              </a:rPr>
              <a:t>productividad</a:t>
            </a:r>
            <a:r>
              <a:rPr lang="es-MX" b="1" i="1" dirty="0"/>
              <a:t> y eficacia</a:t>
            </a:r>
            <a:r>
              <a:rPr lang="es-MX" b="1" i="1" dirty="0" smtClean="0"/>
              <a:t>.</a:t>
            </a:r>
          </a:p>
          <a:p>
            <a:pPr marL="45720" indent="0" algn="just">
              <a:buNone/>
            </a:pPr>
            <a:r>
              <a:rPr lang="es-MX" dirty="0"/>
              <a:t>Por su parte la Preparación del Plan de Auditoria por parte del equipo auditor para que </a:t>
            </a:r>
            <a:r>
              <a:rPr lang="es-MX" b="1" i="1" dirty="0"/>
              <a:t>proporcione la base para el acuerdo entre el cliente de la auditoría, el equipo auditor y el auditado, respecto a la realización de la auditoria. </a:t>
            </a:r>
            <a:endParaRPr lang="es-MX" b="1" i="1" dirty="0" smtClean="0"/>
          </a:p>
          <a:p>
            <a:pPr marL="45720" indent="0" algn="just">
              <a:buNone/>
            </a:pPr>
            <a:r>
              <a:rPr lang="es-MX" b="1" i="1" dirty="0"/>
              <a:t>El informe evalúa si la información recogida en los estados financieros es veraz, </a:t>
            </a:r>
            <a:r>
              <a:rPr lang="es-MX" dirty="0"/>
              <a:t>no suponiendo una evaluación de la situación económica o financiera de la empresa en cuanto a su futuro</a:t>
            </a:r>
            <a:r>
              <a:rPr lang="es-MX" b="1" i="1" dirty="0"/>
              <a:t>. La elaboración de un informe de auditoría puede tener lugar sólo después de la plena realización de la exploración y análisis de los estados financieros de la empresa.</a:t>
            </a:r>
          </a:p>
          <a:p>
            <a:pPr marL="45720" indent="0" algn="just">
              <a:buNone/>
            </a:pPr>
            <a:endParaRPr lang="es-MX" b="1" i="1" dirty="0" smtClean="0"/>
          </a:p>
          <a:p>
            <a:pPr marL="45720" indent="0" algn="just">
              <a:buNone/>
            </a:pPr>
            <a:endParaRPr lang="es-MX" b="1" i="1" dirty="0"/>
          </a:p>
        </p:txBody>
      </p:sp>
    </p:spTree>
    <p:extLst>
      <p:ext uri="{BB962C8B-B14F-4D97-AF65-F5344CB8AC3E}">
        <p14:creationId xmlns:p14="http://schemas.microsoft.com/office/powerpoint/2010/main" val="318417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0" y="289560"/>
            <a:ext cx="9601200" cy="2359152"/>
          </a:xfrm>
        </p:spPr>
        <p:txBody>
          <a:bodyPr/>
          <a:lstStyle/>
          <a:p>
            <a:r>
              <a:rPr lang="es-MX" dirty="0" smtClean="0"/>
              <a:t>Referencias</a:t>
            </a:r>
            <a:endParaRPr lang="es-MX" dirty="0"/>
          </a:p>
        </p:txBody>
      </p:sp>
      <p:sp>
        <p:nvSpPr>
          <p:cNvPr id="3" name="Marcador de texto 2"/>
          <p:cNvSpPr>
            <a:spLocks noGrp="1"/>
          </p:cNvSpPr>
          <p:nvPr>
            <p:ph type="body" idx="1"/>
          </p:nvPr>
        </p:nvSpPr>
        <p:spPr>
          <a:xfrm>
            <a:off x="1295400" y="2648712"/>
            <a:ext cx="9601200" cy="2764536"/>
          </a:xfrm>
        </p:spPr>
        <p:txBody>
          <a:bodyPr/>
          <a:lstStyle/>
          <a:p>
            <a:r>
              <a:rPr lang="es-MX" dirty="0" smtClean="0"/>
              <a:t>https ://</a:t>
            </a:r>
            <a:r>
              <a:rPr lang="es-MX" dirty="0"/>
              <a:t>blogauditoria.wordpress.com/el-auditor/perfil-del-auditor</a:t>
            </a:r>
            <a:r>
              <a:rPr lang="es-MX" dirty="0" smtClean="0"/>
              <a:t>/</a:t>
            </a:r>
          </a:p>
          <a:p>
            <a:r>
              <a:rPr lang="es-MX" dirty="0" smtClean="0"/>
              <a:t>http ://www.emprendepyme.net/tipos-de-auditoria.html</a:t>
            </a:r>
          </a:p>
          <a:p>
            <a:r>
              <a:rPr lang="es-MX" dirty="0" smtClean="0"/>
              <a:t>http ://</a:t>
            </a:r>
            <a:r>
              <a:rPr lang="es-MX" dirty="0"/>
              <a:t>www.redalyc.org/html/3604/360433575005/</a:t>
            </a:r>
            <a:endParaRPr lang="es-MX" dirty="0" smtClean="0"/>
          </a:p>
          <a:p>
            <a:r>
              <a:rPr lang="es-ES" dirty="0"/>
              <a:t> </a:t>
            </a:r>
            <a:r>
              <a:rPr lang="es-ES" dirty="0" smtClean="0"/>
              <a:t>https ://www.auditool.org/blog/auditoria-externa/4118-estrategia-y-plan-de-auditoria-de-informacion-financiera-de-acuerdo-con-las-normas-internacionales</a:t>
            </a:r>
          </a:p>
          <a:p>
            <a:r>
              <a:rPr lang="es-ES" dirty="0" smtClean="0"/>
              <a:t>http ://</a:t>
            </a:r>
            <a:r>
              <a:rPr lang="es-ES" dirty="0"/>
              <a:t>www.expansion.com/diccionario-economico/informe-de-auditoria.html</a:t>
            </a:r>
            <a:endParaRPr lang="es-MX" dirty="0"/>
          </a:p>
          <a:p>
            <a:endParaRPr lang="es-MX" dirty="0"/>
          </a:p>
          <a:p>
            <a:endParaRPr lang="es-MX" dirty="0"/>
          </a:p>
        </p:txBody>
      </p:sp>
    </p:spTree>
    <p:extLst>
      <p:ext uri="{BB962C8B-B14F-4D97-AF65-F5344CB8AC3E}">
        <p14:creationId xmlns:p14="http://schemas.microsoft.com/office/powerpoint/2010/main" val="410295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1120" y="121920"/>
            <a:ext cx="9509760" cy="615696"/>
          </a:xfrm>
        </p:spPr>
        <p:txBody>
          <a:bodyPr/>
          <a:lstStyle/>
          <a:p>
            <a:r>
              <a:rPr lang="es-MX" dirty="0" smtClean="0"/>
              <a:t>Auditor</a:t>
            </a:r>
            <a:endParaRPr lang="es-MX" dirty="0"/>
          </a:p>
        </p:txBody>
      </p:sp>
      <p:sp>
        <p:nvSpPr>
          <p:cNvPr id="3" name="Marcador de contenido 2"/>
          <p:cNvSpPr>
            <a:spLocks noGrp="1"/>
          </p:cNvSpPr>
          <p:nvPr>
            <p:ph idx="1"/>
          </p:nvPr>
        </p:nvSpPr>
        <p:spPr>
          <a:xfrm>
            <a:off x="1341120" y="883920"/>
            <a:ext cx="9509760" cy="5572379"/>
          </a:xfrm>
        </p:spPr>
        <p:txBody>
          <a:bodyPr>
            <a:normAutofit fontScale="92500" lnSpcReduction="10000"/>
          </a:bodyPr>
          <a:lstStyle/>
          <a:p>
            <a:pPr marL="45720" indent="0" algn="just">
              <a:buNone/>
            </a:pPr>
            <a:r>
              <a:rPr lang="es-MX" b="1" i="1" dirty="0"/>
              <a:t>Persona con una formación especifica y habilidades relacionadas con todas las metodologías utilizadas en una auditoria con una ética </a:t>
            </a:r>
            <a:r>
              <a:rPr lang="es-MX" b="1" i="1" dirty="0" smtClean="0"/>
              <a:t>profesional.</a:t>
            </a:r>
          </a:p>
          <a:p>
            <a:pPr marL="45720" indent="0" algn="just">
              <a:buNone/>
            </a:pPr>
            <a:r>
              <a:rPr lang="es-MX" dirty="0" smtClean="0"/>
              <a:t>En el </a:t>
            </a:r>
            <a:r>
              <a:rPr lang="es-MX" dirty="0"/>
              <a:t>proceso de realizar una auditoria administrativa dentro de una empresa, ya que en el recae la responsabilidad </a:t>
            </a:r>
            <a:r>
              <a:rPr lang="es-MX" dirty="0" smtClean="0"/>
              <a:t>de: </a:t>
            </a:r>
          </a:p>
          <a:p>
            <a:pPr algn="just"/>
            <a:r>
              <a:rPr lang="es-MX" sz="1600" dirty="0" smtClean="0"/>
              <a:t>Practicarla</a:t>
            </a:r>
          </a:p>
          <a:p>
            <a:pPr algn="just"/>
            <a:r>
              <a:rPr lang="es-MX" sz="1600" dirty="0" smtClean="0"/>
              <a:t>lograr </a:t>
            </a:r>
            <a:r>
              <a:rPr lang="es-MX" sz="1600" dirty="0"/>
              <a:t>los resultados necesarios para proponer las medidas necesarias para elevar el desempeño de la organización que ha optado por este recurso</a:t>
            </a:r>
            <a:r>
              <a:rPr lang="es-MX" sz="1600" dirty="0" smtClean="0"/>
              <a:t>.</a:t>
            </a:r>
          </a:p>
          <a:p>
            <a:pPr marL="45720" indent="0" algn="just">
              <a:buNone/>
            </a:pPr>
            <a:r>
              <a:rPr lang="es-MX" dirty="0"/>
              <a:t>La calidad y el nivel de realización de la auditoria </a:t>
            </a:r>
            <a:r>
              <a:rPr lang="es-MX" dirty="0" smtClean="0"/>
              <a:t>dependen de:</a:t>
            </a:r>
          </a:p>
          <a:p>
            <a:pPr algn="just"/>
            <a:r>
              <a:rPr lang="es-MX" sz="1500" dirty="0" smtClean="0"/>
              <a:t>Profesionalismo</a:t>
            </a:r>
          </a:p>
          <a:p>
            <a:pPr algn="just"/>
            <a:r>
              <a:rPr lang="es-MX" sz="1500" dirty="0" smtClean="0"/>
              <a:t>Carácter del auditor</a:t>
            </a:r>
          </a:p>
          <a:p>
            <a:pPr algn="just"/>
            <a:r>
              <a:rPr lang="es-MX" sz="1500" dirty="0" smtClean="0"/>
              <a:t>Comprensión de las actividades que va a revisar</a:t>
            </a:r>
          </a:p>
          <a:p>
            <a:pPr algn="just"/>
            <a:r>
              <a:rPr lang="es-MX" sz="1500" dirty="0" smtClean="0"/>
              <a:t> Elementos que involucran el vínculo de conocimientos</a:t>
            </a:r>
          </a:p>
          <a:p>
            <a:pPr algn="just"/>
            <a:r>
              <a:rPr lang="es-MX" sz="1500" dirty="0" smtClean="0"/>
              <a:t>Habilidades</a:t>
            </a:r>
          </a:p>
          <a:p>
            <a:pPr algn="just"/>
            <a:r>
              <a:rPr lang="es-MX" sz="1500" dirty="0" smtClean="0"/>
              <a:t>Destrezas</a:t>
            </a:r>
          </a:p>
          <a:p>
            <a:pPr algn="just"/>
            <a:r>
              <a:rPr lang="es-MX" sz="1500" dirty="0" smtClean="0"/>
              <a:t>Experiencia</a:t>
            </a:r>
            <a:endParaRPr lang="es-MX" sz="1500" b="1" i="1" dirty="0"/>
          </a:p>
        </p:txBody>
      </p:sp>
      <p:pic>
        <p:nvPicPr>
          <p:cNvPr id="4" name="Picture 2" descr="Resultado de imagen para Audito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9975" y="3670109"/>
            <a:ext cx="4111625" cy="288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0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Auditor</a:t>
            </a:r>
            <a:endParaRPr lang="es-MX" dirty="0"/>
          </a:p>
        </p:txBody>
      </p:sp>
      <p:sp>
        <p:nvSpPr>
          <p:cNvPr id="3" name="Marcador de contenido 2"/>
          <p:cNvSpPr>
            <a:spLocks noGrp="1"/>
          </p:cNvSpPr>
          <p:nvPr>
            <p:ph idx="1"/>
          </p:nvPr>
        </p:nvSpPr>
        <p:spPr/>
        <p:txBody>
          <a:bodyPr>
            <a:normAutofit lnSpcReduction="10000"/>
          </a:bodyPr>
          <a:lstStyle/>
          <a:p>
            <a:pPr marL="45720" indent="0">
              <a:buNone/>
            </a:pPr>
            <a:r>
              <a:rPr lang="es-MX" dirty="0"/>
              <a:t>Es recomendable apreciar algunos de los siguientes niveles de formación:</a:t>
            </a:r>
          </a:p>
          <a:p>
            <a:r>
              <a:rPr lang="es-MX" b="1" dirty="0"/>
              <a:t>Formación académica:</a:t>
            </a:r>
            <a:r>
              <a:rPr lang="es-MX" dirty="0"/>
              <a:t> Estudios a nivel técnico, licenciatura o posgrado en administración, informática, ingeniería en sistemas, contabilidad, derecho, relaciones internacionales, etc.</a:t>
            </a:r>
            <a:r>
              <a:rPr lang="es-MX" b="1" dirty="0"/>
              <a:t>..</a:t>
            </a:r>
            <a:endParaRPr lang="es-MX" dirty="0"/>
          </a:p>
          <a:p>
            <a:r>
              <a:rPr lang="es-MX" b="1" dirty="0"/>
              <a:t>Formación complementaria:</a:t>
            </a:r>
            <a:r>
              <a:rPr lang="es-MX" dirty="0"/>
              <a:t> Instrucción en la materia obtenida a lo largo de su vida profesional a través de conferencias, talleres, seminarios, foros o cursos.</a:t>
            </a:r>
          </a:p>
          <a:p>
            <a:r>
              <a:rPr lang="es-MX" b="1" dirty="0"/>
              <a:t>Formación empírica:</a:t>
            </a:r>
            <a:r>
              <a:rPr lang="es-MX" dirty="0"/>
              <a:t> Conocimiento resultante de la implementación de auditorias en diferentes instituciones, con o sin contar con un grado académico. Entre los conocimientos idóneos del auditor para ayudar a la preparación y realización de la auditoría destacan: Finanzas, Liderazgo, Costos, Sistemas y Procedimientos, Comercio Internacional, entre otras.</a:t>
            </a:r>
          </a:p>
          <a:p>
            <a:pPr marL="45720" indent="0">
              <a:buNone/>
            </a:pPr>
            <a:r>
              <a:rPr lang="es-MX" dirty="0"/>
              <a:t>Una actualización continúa de conocimientos sobre todo en el ámbito</a:t>
            </a:r>
          </a:p>
          <a:p>
            <a:pPr marL="45720" indent="0">
              <a:buNone/>
            </a:pPr>
            <a:endParaRPr lang="es-MX" dirty="0"/>
          </a:p>
        </p:txBody>
      </p:sp>
    </p:spTree>
    <p:extLst>
      <p:ext uri="{BB962C8B-B14F-4D97-AF65-F5344CB8AC3E}">
        <p14:creationId xmlns:p14="http://schemas.microsoft.com/office/powerpoint/2010/main" val="303391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Impedimentos del Auditor</a:t>
            </a:r>
            <a:endParaRPr lang="es-MX" dirty="0"/>
          </a:p>
        </p:txBody>
      </p:sp>
      <p:sp>
        <p:nvSpPr>
          <p:cNvPr id="3" name="Marcador de contenido 2"/>
          <p:cNvSpPr>
            <a:spLocks noGrp="1"/>
          </p:cNvSpPr>
          <p:nvPr>
            <p:ph idx="1"/>
          </p:nvPr>
        </p:nvSpPr>
        <p:spPr/>
        <p:txBody>
          <a:bodyPr/>
          <a:lstStyle/>
          <a:p>
            <a:pPr marL="45720" indent="0" algn="just">
              <a:buNone/>
            </a:pPr>
            <a:r>
              <a:rPr lang="es-MX" dirty="0"/>
              <a:t>Es necesario señalar que los impedimentos que normalmente se pueden enfrentar los auditores son: Personales y Externos.  Los personales se refieren a circunstancias que recaen en el auditor y que,  pueden afectar su desempeño como las </a:t>
            </a:r>
            <a:r>
              <a:rPr lang="es-MX" dirty="0" smtClean="0"/>
              <a:t>siguientes.</a:t>
            </a:r>
            <a:endParaRPr lang="es-MX" dirty="0"/>
          </a:p>
        </p:txBody>
      </p:sp>
    </p:spTree>
    <p:extLst>
      <p:ext uri="{BB962C8B-B14F-4D97-AF65-F5344CB8AC3E}">
        <p14:creationId xmlns:p14="http://schemas.microsoft.com/office/powerpoint/2010/main" val="265113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0" y="238252"/>
            <a:ext cx="9601200" cy="2359152"/>
          </a:xfrm>
        </p:spPr>
        <p:txBody>
          <a:bodyPr/>
          <a:lstStyle/>
          <a:p>
            <a:r>
              <a:rPr lang="es-MX" dirty="0" smtClean="0"/>
              <a:t>Tipos de Auditoria</a:t>
            </a:r>
            <a:endParaRPr lang="es-MX" dirty="0"/>
          </a:p>
        </p:txBody>
      </p:sp>
      <p:sp>
        <p:nvSpPr>
          <p:cNvPr id="3" name="Marcador de texto 2"/>
          <p:cNvSpPr>
            <a:spLocks noGrp="1"/>
          </p:cNvSpPr>
          <p:nvPr>
            <p:ph type="body" idx="1"/>
          </p:nvPr>
        </p:nvSpPr>
        <p:spPr>
          <a:xfrm>
            <a:off x="1092200" y="2748490"/>
            <a:ext cx="9601200" cy="841248"/>
          </a:xfrm>
        </p:spPr>
        <p:txBody>
          <a:bodyPr/>
          <a:lstStyle/>
          <a:p>
            <a:r>
              <a:rPr lang="es-MX" dirty="0" smtClean="0"/>
              <a:t>Auditoria</a:t>
            </a:r>
            <a:endParaRPr lang="es-MX" dirty="0"/>
          </a:p>
        </p:txBody>
      </p:sp>
      <p:pic>
        <p:nvPicPr>
          <p:cNvPr id="6146" name="Picture 2" descr="Resultado de imagen para tipos de  Audito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3287" y="3337982"/>
            <a:ext cx="4899025" cy="3266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33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Tipos de Auditoria</a:t>
            </a:r>
            <a:endParaRPr lang="es-MX" dirty="0"/>
          </a:p>
        </p:txBody>
      </p:sp>
      <p:sp>
        <p:nvSpPr>
          <p:cNvPr id="3" name="Marcador de contenido 2"/>
          <p:cNvSpPr>
            <a:spLocks noGrp="1"/>
          </p:cNvSpPr>
          <p:nvPr>
            <p:ph idx="1"/>
          </p:nvPr>
        </p:nvSpPr>
        <p:spPr/>
        <p:txBody>
          <a:bodyPr/>
          <a:lstStyle/>
          <a:p>
            <a:pPr marL="45720" indent="0" algn="just">
              <a:buNone/>
            </a:pPr>
            <a:r>
              <a:rPr lang="es-MX" dirty="0"/>
              <a:t>Dependiendo de lo que se busque examinar y la forma en que se realiza podemos encontrar diferentes tipos de </a:t>
            </a:r>
            <a:r>
              <a:rPr lang="es-MX" dirty="0" smtClean="0"/>
              <a:t>auditoría.</a:t>
            </a:r>
          </a:p>
          <a:p>
            <a:pPr marL="45720" indent="0" algn="just">
              <a:buNone/>
            </a:pPr>
            <a:r>
              <a:rPr lang="es-MX" dirty="0">
                <a:hlinkClick r:id="rId2"/>
              </a:rPr>
              <a:t>Auditoría externa</a:t>
            </a:r>
            <a:r>
              <a:rPr lang="es-MX" dirty="0"/>
              <a:t> o legal: es la más conocida popularmente y consiste en el análisis de las cuentas del balance anual de una empresa a través de un profesional auditor externo por requerimiento legal. Tiene efecto de inscripción en el Registro Mercantil</a:t>
            </a:r>
            <a:r>
              <a:rPr lang="es-MX" dirty="0" smtClean="0"/>
              <a:t>.</a:t>
            </a:r>
          </a:p>
          <a:p>
            <a:pPr marL="45720" indent="0" algn="just">
              <a:buNone/>
            </a:pPr>
            <a:r>
              <a:rPr lang="es-MX" dirty="0">
                <a:hlinkClick r:id="rId3"/>
              </a:rPr>
              <a:t>Auditoría interna</a:t>
            </a:r>
            <a:r>
              <a:rPr lang="es-MX" dirty="0"/>
              <a:t>: se lleva a cabo por los propios empleados del negocio, para investigar la validez de los métodos de operaciones y su coherencia con respecto a la política general de la empresa</a:t>
            </a:r>
            <a:r>
              <a:rPr lang="es-MX" dirty="0" smtClean="0"/>
              <a:t>.</a:t>
            </a:r>
          </a:p>
          <a:p>
            <a:pPr marL="45720" indent="0" algn="just">
              <a:buNone/>
            </a:pPr>
            <a:r>
              <a:rPr lang="es-MX" dirty="0">
                <a:hlinkClick r:id="rId4"/>
              </a:rPr>
              <a:t>Auditoría operacional</a:t>
            </a:r>
            <a:r>
              <a:rPr lang="es-MX" dirty="0"/>
              <a:t>: este tipo de auditoría se desempeña por un profesional cualificado para ello y tiene como objetivo valorar la empresa y su gestión para aumentar la eficacia y la eficiencia, hacia una mejora importante en la productividad. </a:t>
            </a:r>
          </a:p>
        </p:txBody>
      </p:sp>
    </p:spTree>
    <p:extLst>
      <p:ext uri="{BB962C8B-B14F-4D97-AF65-F5344CB8AC3E}">
        <p14:creationId xmlns:p14="http://schemas.microsoft.com/office/powerpoint/2010/main" val="420994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Tipos de Auditoria</a:t>
            </a:r>
            <a:endParaRPr lang="es-MX" dirty="0"/>
          </a:p>
        </p:txBody>
      </p:sp>
      <p:sp>
        <p:nvSpPr>
          <p:cNvPr id="3" name="Marcador de contenido 2"/>
          <p:cNvSpPr>
            <a:spLocks noGrp="1"/>
          </p:cNvSpPr>
          <p:nvPr>
            <p:ph idx="1"/>
          </p:nvPr>
        </p:nvSpPr>
        <p:spPr/>
        <p:txBody>
          <a:bodyPr/>
          <a:lstStyle/>
          <a:p>
            <a:pPr marL="45720" indent="0">
              <a:buNone/>
            </a:pPr>
            <a:r>
              <a:rPr lang="es-MX" dirty="0">
                <a:hlinkClick r:id="rId2"/>
              </a:rPr>
              <a:t>Auditoría de sistemas</a:t>
            </a:r>
            <a:r>
              <a:rPr lang="es-MX" b="1" dirty="0"/>
              <a:t> o especiales</a:t>
            </a:r>
            <a:r>
              <a:rPr lang="es-MX" dirty="0"/>
              <a:t>: en este grupo encontramos otro tipo de auditorías dirigidas a evaluar otro tipo de factores no económicos, como es el caso de la </a:t>
            </a:r>
            <a:r>
              <a:rPr lang="es-MX" dirty="0">
                <a:hlinkClick r:id="rId3"/>
              </a:rPr>
              <a:t>auditoría de software</a:t>
            </a:r>
            <a:r>
              <a:rPr lang="es-MX" dirty="0"/>
              <a:t>, entre otros muchos</a:t>
            </a:r>
            <a:r>
              <a:rPr lang="es-MX" dirty="0" smtClean="0"/>
              <a:t>.</a:t>
            </a:r>
          </a:p>
          <a:p>
            <a:pPr marL="45720" indent="0">
              <a:buNone/>
            </a:pPr>
            <a:r>
              <a:rPr lang="es-MX" dirty="0">
                <a:hlinkClick r:id="rId4"/>
              </a:rPr>
              <a:t>Auditoría pública gubernamental</a:t>
            </a:r>
            <a:r>
              <a:rPr lang="es-MX" dirty="0"/>
              <a:t>: se desarrolla por el Tribunal de Cuentas gracias a las competencias adquiridas por la Ley Orgánica de 1984</a:t>
            </a:r>
            <a:r>
              <a:rPr lang="es-MX" dirty="0" smtClean="0"/>
              <a:t>.</a:t>
            </a:r>
          </a:p>
          <a:p>
            <a:pPr marL="45720" indent="0">
              <a:buNone/>
            </a:pPr>
            <a:r>
              <a:rPr lang="es-MX" dirty="0">
                <a:hlinkClick r:id="rId5"/>
              </a:rPr>
              <a:t>Auditoría integral</a:t>
            </a:r>
            <a:r>
              <a:rPr lang="es-MX" dirty="0"/>
              <a:t>: esta auditoría evalúa por completo toda la información financiera, estructura de la organización, los sistemas de control interno, cumplimiento de leyes y objetivos empresariales para dar una visión global y certera del cumplimiento de la empresa</a:t>
            </a:r>
            <a:r>
              <a:rPr lang="es-MX" dirty="0" smtClean="0"/>
              <a:t>.</a:t>
            </a:r>
          </a:p>
          <a:p>
            <a:pPr marL="45720" indent="0">
              <a:buNone/>
            </a:pPr>
            <a:r>
              <a:rPr lang="es-MX" dirty="0">
                <a:hlinkClick r:id="rId6"/>
              </a:rPr>
              <a:t>Auditoría forense</a:t>
            </a:r>
            <a:r>
              <a:rPr lang="es-MX" dirty="0"/>
              <a:t>: se realizan en las investigaciones criminales con el objetivo de esclarecer los hechos ocurridos.</a:t>
            </a:r>
          </a:p>
        </p:txBody>
      </p:sp>
    </p:spTree>
    <p:extLst>
      <p:ext uri="{BB962C8B-B14F-4D97-AF65-F5344CB8AC3E}">
        <p14:creationId xmlns:p14="http://schemas.microsoft.com/office/powerpoint/2010/main" val="95155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seño 16x9 con bandas de color verde azulado">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7168_TF02895254.potx" id="{85F03D33-D6BB-46EB-93D2-B2D83879AB37}" vid="{03E3ABBD-A64A-4213-945F-A8E5C726319D}"/>
    </a:ext>
  </a:extLst>
</a:theme>
</file>

<file path=ppt/theme/theme2.xml><?xml version="1.0" encoding="utf-8"?>
<a:theme xmlns:a="http://schemas.openxmlformats.org/drawingml/2006/main" name="Tema de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FAC2023F-644C-4F7E-8E8C-CDBE4A63C7D1}">
  <ds:schemaRefs>
    <ds:schemaRef ds:uri="http://schemas.microsoft.com/sharepoint/v3/contenttype/forms"/>
  </ds:schemaRefs>
</ds:datastoreItem>
</file>

<file path=customXml/itemProps2.xml><?xml version="1.0" encoding="utf-8"?>
<ds:datastoreItem xmlns:ds="http://schemas.openxmlformats.org/officeDocument/2006/customXml" ds:itemID="{ED65A2C9-CB67-4F36-A412-EEC1AD297F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B0D886-CB8D-4564-A797-C05BC7D513A8}">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www.w3.org/XML/1998/namespace"/>
    <ds:schemaRef ds:uri="http://schemas.openxmlformats.org/package/2006/metadata/core-properties"/>
    <ds:schemaRef ds:uri="40262f94-9f35-4ac3-9a90-690165a166b7"/>
    <ds:schemaRef ds:uri="a4f35948-e619-41b3-aa29-22878b09cfd2"/>
  </ds:schemaRefs>
</ds:datastoreItem>
</file>

<file path=docProps/app.xml><?xml version="1.0" encoding="utf-8"?>
<Properties xmlns="http://schemas.openxmlformats.org/officeDocument/2006/extended-properties" xmlns:vt="http://schemas.openxmlformats.org/officeDocument/2006/docPropsVTypes">
  <Template>Presentación con bandas de color verde azulado (panorámica)</Template>
  <TotalTime>131</TotalTime>
  <Words>1750</Words>
  <Application>Microsoft Office PowerPoint</Application>
  <PresentationFormat>Panorámica</PresentationFormat>
  <Paragraphs>132</Paragraphs>
  <Slides>32</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32</vt:i4>
      </vt:variant>
    </vt:vector>
  </HeadingPairs>
  <TitlesOfParts>
    <vt:vector size="36" baseType="lpstr">
      <vt:lpstr>Arial</vt:lpstr>
      <vt:lpstr>Calibri</vt:lpstr>
      <vt:lpstr>Wingdings</vt:lpstr>
      <vt:lpstr>Diseño 16x9 con bandas de color verde azulado</vt:lpstr>
      <vt:lpstr>Auditoria</vt:lpstr>
      <vt:lpstr>Introducción</vt:lpstr>
      <vt:lpstr>Perfil del Auditor</vt:lpstr>
      <vt:lpstr>Auditor</vt:lpstr>
      <vt:lpstr>Auditor</vt:lpstr>
      <vt:lpstr>Impedimentos del Auditor</vt:lpstr>
      <vt:lpstr>Tipos de Auditoria</vt:lpstr>
      <vt:lpstr>Tipos de Auditoria</vt:lpstr>
      <vt:lpstr>Tipos de Auditoria</vt:lpstr>
      <vt:lpstr>Tipos de Auditoria</vt:lpstr>
      <vt:lpstr>Etapa de Verificación</vt:lpstr>
      <vt:lpstr>Etapa de Verificación</vt:lpstr>
      <vt:lpstr>Etapa de Verificación</vt:lpstr>
      <vt:lpstr>Plan de Auditoria</vt:lpstr>
      <vt:lpstr>Plan de Auditoria</vt:lpstr>
      <vt:lpstr>Presentación de PowerPoint</vt:lpstr>
      <vt:lpstr>Preparación del Plan de Auditoria</vt:lpstr>
      <vt:lpstr>Plan de Auditoria</vt:lpstr>
      <vt:lpstr>Contenido del Plan de Auditoria</vt:lpstr>
      <vt:lpstr>Presentación de PowerPoint</vt:lpstr>
      <vt:lpstr>Contenido del Plan de Auditoria</vt:lpstr>
      <vt:lpstr>Informe de Auditoria</vt:lpstr>
      <vt:lpstr>Informe de Auditoria</vt:lpstr>
      <vt:lpstr>Presentación de PowerPoint</vt:lpstr>
      <vt:lpstr>Informe de Auditoria</vt:lpstr>
      <vt:lpstr>Informe de Auditoria</vt:lpstr>
      <vt:lpstr>Presentación de PowerPoint</vt:lpstr>
      <vt:lpstr>Tipos de Informe</vt:lpstr>
      <vt:lpstr>Tipos de Informe</vt:lpstr>
      <vt:lpstr>Conclusión</vt:lpstr>
      <vt:lpstr>Conclusión</vt:lpstr>
      <vt:lpstr>Referencias</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Auditoria</dc:title>
  <dc:creator>Eduardo Silva Rivera</dc:creator>
  <cp:lastModifiedBy>Eduardo Silva Rivera</cp:lastModifiedBy>
  <cp:revision>12</cp:revision>
  <dcterms:created xsi:type="dcterms:W3CDTF">2017-08-01T00:38:24Z</dcterms:created>
  <dcterms:modified xsi:type="dcterms:W3CDTF">2018-04-01T03:22:00Z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