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6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/>
              <a:t>¿CÓMO REGISTRAR UNA OBRA EN INDAUTOR?</a:t>
            </a:r>
            <a:br>
              <a:rPr lang="es-MX" b="1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dirty="0"/>
              <a:t> </a:t>
            </a:r>
            <a:r>
              <a:rPr lang="es-MX" dirty="0" smtClean="0"/>
              <a:t>Son </a:t>
            </a:r>
            <a:r>
              <a:rPr lang="es-MX" dirty="0"/>
              <a:t>6 pasos para registrar una obra </a:t>
            </a:r>
            <a:r>
              <a:rPr lang="es-MX" dirty="0" err="1"/>
              <a:t>indautor</a:t>
            </a:r>
            <a:r>
              <a:rPr lang="es-MX" dirty="0"/>
              <a:t>: </a:t>
            </a:r>
          </a:p>
          <a:p>
            <a:pPr lvl="0"/>
            <a:r>
              <a:rPr lang="es-MX" dirty="0"/>
              <a:t>Preparar dos ejemplares de la obra</a:t>
            </a:r>
          </a:p>
          <a:p>
            <a:pPr lvl="0"/>
            <a:r>
              <a:rPr lang="es-MX" dirty="0"/>
              <a:t>Llenar formatos</a:t>
            </a:r>
          </a:p>
          <a:p>
            <a:pPr lvl="0"/>
            <a:r>
              <a:rPr lang="es-MX" dirty="0"/>
              <a:t>Pagar derechos</a:t>
            </a:r>
          </a:p>
          <a:p>
            <a:pPr lvl="0"/>
            <a:r>
              <a:rPr lang="es-MX" dirty="0"/>
              <a:t>Comprar guía nacional</a:t>
            </a:r>
          </a:p>
          <a:p>
            <a:pPr lvl="0"/>
            <a:r>
              <a:rPr lang="es-MX" dirty="0"/>
              <a:t>Entregar documentos</a:t>
            </a:r>
          </a:p>
          <a:p>
            <a:pPr lvl="0"/>
            <a:r>
              <a:rPr lang="es-MX" dirty="0"/>
              <a:t>Preparar dos ejemplares de la obra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2381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Registro de una pagina web.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2337815"/>
            <a:ext cx="10018713" cy="3124201"/>
          </a:xfrm>
        </p:spPr>
        <p:txBody>
          <a:bodyPr/>
          <a:lstStyle/>
          <a:p>
            <a:r>
              <a:rPr lang="es-MX" dirty="0" err="1"/>
              <a:t>Hostinger</a:t>
            </a:r>
            <a:r>
              <a:rPr lang="es-MX" dirty="0"/>
              <a:t> es una empresa que ofrece servicios de alojamiento web de manera gratuita y que funciona realmente bien. Ofrece un espacio de 2GB y transferencia de 100GB lo que lo convierte en una excelente opción para comenzar a crear una página web y tener donde alojarla sin tener que pagar nada. Su principal particularidad es que con la opción gratuita puedes alojar ilimitado número de sitios web con el mismo espacio y transferencia mensual. (hostinger.es, 2017)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63957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sultado de imagen para registro de página web hostinge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493" y="183515"/>
            <a:ext cx="5335715" cy="3816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5362575" y="4097147"/>
            <a:ext cx="5612130" cy="258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00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Conclusión.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/>
              <a:t>La ley para la protección de datos personales en posesión de particulares nos ayuda a controlar y a filtrar nuestros datos personales, es por ello que es muy importarte tener políticas de privacidad dentro de una empresa u organización.</a:t>
            </a:r>
          </a:p>
          <a:p>
            <a:r>
              <a:rPr lang="es-MX" dirty="0"/>
              <a:t>Las diferentes plataformas para registrar un nombre de dominio nos ayudad y nos facilitan la implementación de una página web, la cual podemos subirla a un servidor y que todo el público tenga acceso a nuestro sitio web.</a:t>
            </a:r>
          </a:p>
          <a:p>
            <a:r>
              <a:rPr lang="es-MX" dirty="0"/>
              <a:t>Las diferentes oficinas gubernamentales que nos ayudan a registrar el nombre de nuestras empresas al igual que los logotipos, son muy importantes ya que sin ellas no podríamos tener registrado un dominio.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33574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Bibliografía.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i="1" dirty="0" err="1"/>
              <a:t>Gob</a:t>
            </a:r>
            <a:r>
              <a:rPr lang="es-ES" i="1" dirty="0"/>
              <a:t>-IMPI</a:t>
            </a:r>
            <a:r>
              <a:rPr lang="es-ES" dirty="0"/>
              <a:t>. (04 de 06 de 2017). Obtenido de http://www.gob.mx/impi/acciones-y-programas/conoce-el-impi-que-es-el-impi</a:t>
            </a:r>
            <a:endParaRPr lang="es-MX" dirty="0"/>
          </a:p>
          <a:p>
            <a:r>
              <a:rPr lang="es-ES" i="1" dirty="0"/>
              <a:t>hostinger.es</a:t>
            </a:r>
            <a:r>
              <a:rPr lang="es-ES" dirty="0"/>
              <a:t>. (04 de 06 de 2017). Obtenido de https://www.hostinger.es/hosting-web</a:t>
            </a:r>
            <a:endParaRPr lang="es-MX" dirty="0"/>
          </a:p>
          <a:p>
            <a:r>
              <a:rPr lang="es-ES" i="1" dirty="0" err="1"/>
              <a:t>Indautor.gob</a:t>
            </a:r>
            <a:r>
              <a:rPr lang="es-ES" dirty="0"/>
              <a:t>. (04 de 06 de 2017). Obtenido de http://www.indautor.gob.mx/preguntas/preguntas_generales.html</a:t>
            </a:r>
            <a:endParaRPr lang="es-MX" dirty="0"/>
          </a:p>
          <a:p>
            <a:r>
              <a:rPr lang="es-MX" dirty="0"/>
              <a:t>https://www.hostinger.es/hosting-web</a:t>
            </a:r>
          </a:p>
          <a:p>
            <a:r>
              <a:rPr lang="es-MX" dirty="0"/>
              <a:t>http://www.diputados.gob.mx/LeyesBiblio/pdf/LFPDPPP.pdf</a:t>
            </a:r>
          </a:p>
          <a:p>
            <a:r>
              <a:rPr lang="es-MX" dirty="0"/>
              <a:t>https://pagina.mx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5740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EXPLICACIÓN Y REGISTRO DE LEYES DE PROPIEDAD Y USO DE SOFTWARE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09293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Introducción.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2157985"/>
            <a:ext cx="10622346" cy="3633216"/>
          </a:xfrm>
        </p:spPr>
        <p:txBody>
          <a:bodyPr>
            <a:normAutofit fontScale="62500" lnSpcReduction="20000"/>
          </a:bodyPr>
          <a:lstStyle/>
          <a:p>
            <a:r>
              <a:rPr lang="es-MX" dirty="0"/>
              <a:t>Las diferencias entre el software propietario y el software libre se plasman en unas licencias de uso y contenido totalmente diferentes. Ya sea software propietario o software libre, se acostumbra a distribuir por medio de un mismo instrumento legal: la licencia de uso. (Free Software </a:t>
            </a:r>
            <a:r>
              <a:rPr lang="es-MX" dirty="0" err="1"/>
              <a:t>Foundation</a:t>
            </a:r>
            <a:r>
              <a:rPr lang="es-MX" dirty="0"/>
              <a:t>, Inc., 2013)</a:t>
            </a:r>
          </a:p>
          <a:p>
            <a:r>
              <a:rPr lang="es-MX" dirty="0"/>
              <a:t>Hay varios tipos de software, pero hay tres categorías generales:</a:t>
            </a:r>
          </a:p>
          <a:p>
            <a:pPr lvl="0"/>
            <a:r>
              <a:rPr lang="es-MX" dirty="0"/>
              <a:t>Software libre</a:t>
            </a:r>
          </a:p>
          <a:p>
            <a:pPr lvl="0"/>
            <a:r>
              <a:rPr lang="es-MX" dirty="0"/>
              <a:t>Software privativo y comercial</a:t>
            </a:r>
          </a:p>
          <a:p>
            <a:pPr lvl="0"/>
            <a:r>
              <a:rPr lang="es-MX" dirty="0"/>
              <a:t>Shareware</a:t>
            </a:r>
          </a:p>
          <a:p>
            <a:r>
              <a:rPr lang="es-MX" dirty="0"/>
              <a:t>Para estas categorías, los aspectos legales, derechos del autor y piratería (aplicable al software privativo y comercial) varían de uno a otro. </a:t>
            </a:r>
          </a:p>
          <a:p>
            <a:endParaRPr lang="es-MX" dirty="0"/>
          </a:p>
          <a:p>
            <a:r>
              <a:rPr lang="es-MX" b="1" dirty="0"/>
              <a:t>IMPI:</a:t>
            </a:r>
            <a:r>
              <a:rPr lang="es-MX" dirty="0"/>
              <a:t> El Instituto Mexicano de la Propiedad Industrial es un Organismo público descentralizado con personalidad jurídica y patrimonio propio y con la autoridad legal para administrar el sistema de propiedad industrial en nuestro país. (</a:t>
            </a:r>
            <a:r>
              <a:rPr lang="es-MX" dirty="0" err="1"/>
              <a:t>Gob</a:t>
            </a:r>
            <a:r>
              <a:rPr lang="es-MX" dirty="0"/>
              <a:t>-IMPI, 2017)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10150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IMPI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17184" y="1801367"/>
            <a:ext cx="10018713" cy="3124201"/>
          </a:xfrm>
        </p:spPr>
        <p:txBody>
          <a:bodyPr/>
          <a:lstStyle/>
          <a:p>
            <a:r>
              <a:rPr lang="es-MX" dirty="0"/>
              <a:t>El Instituto Mexicano de la Propiedad Industrial es un Organismo público descentralizado con personalidad jurídica y patrimonio propio y con la autoridad legal para administrar el sistema de propiedad industrial en nuestro país.</a:t>
            </a:r>
          </a:p>
          <a:p>
            <a:endParaRPr lang="es-MX" dirty="0"/>
          </a:p>
        </p:txBody>
      </p:sp>
      <p:pic>
        <p:nvPicPr>
          <p:cNvPr id="4" name="Imagen 3" descr="Resultado de imagen para imp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932" y="3901440"/>
            <a:ext cx="5632324" cy="2537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258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Misión.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Garantizar que la intervención del Estado en el campo de la protección de los derechos de propiedad industrial, otorgue a sus titulares la seguridad jurídica necesaria para que el aprovechamiento legítimo de su capacidad creativa e inventiva promueva la inversión privada, la creación de empleos, el desarrollo económico, y en general, la competitividad del país.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910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Visión.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Constituirse en un agente de cambio para que el sistema educativo, la investigación, la actividad empresarial y la creatividad de la población, con la intervención que corresponda al Estado, se integren efectivamente en la cadena de valor que lleve a la sociedad, a través del mercado, los beneficios derivados de la innovación, las buenas prácticas, el uso de signos distintivos, la mejora continua y la actividad inventiva de la comunidad científica e industrial mexicana, convirtiéndose en un referente para los países que forman la sociedad internacional.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06644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¿CÓMO REGISTRAR UNA MARCA?</a:t>
            </a:r>
            <a:br>
              <a:rPr lang="es-MX" b="1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Pasos </a:t>
            </a:r>
            <a:r>
              <a:rPr lang="es-MX" dirty="0"/>
              <a:t>para Registrar tu Marca:</a:t>
            </a:r>
          </a:p>
          <a:p>
            <a:pPr lvl="0"/>
            <a:r>
              <a:rPr lang="es-MX" dirty="0"/>
              <a:t>Ser persona física o moral</a:t>
            </a:r>
          </a:p>
          <a:p>
            <a:pPr lvl="0"/>
            <a:r>
              <a:rPr lang="es-MX" dirty="0"/>
              <a:t>Buscar la clasificación correcta para tu servicio o producto en impi.gob.mx</a:t>
            </a:r>
          </a:p>
          <a:p>
            <a:pPr lvl="0"/>
            <a:r>
              <a:rPr lang="es-MX" dirty="0"/>
              <a:t>Requisita y llenar la solicitud de registro.</a:t>
            </a:r>
          </a:p>
          <a:p>
            <a:pPr lvl="0"/>
            <a:r>
              <a:rPr lang="es-MX" dirty="0"/>
              <a:t>Solicita tu línea de captura o paga en línea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99997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triptico_m_frente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688" y1="67632" x2="29688" y2="67632"/>
                        <a14:foregroundMark x1="19531" y1="73320" x2="19531" y2="73320"/>
                        <a14:foregroundMark x1="33984" y1="86970" x2="33984" y2="86970"/>
                        <a14:foregroundMark x1="44824" y1="81282" x2="44824" y2="81282"/>
                        <a14:foregroundMark x1="45020" y1="81282" x2="45020" y2="81282"/>
                        <a14:foregroundMark x1="89746" y1="84074" x2="89746" y2="84074"/>
                        <a14:foregroundMark x1="17676" y1="75698" x2="17676" y2="75698"/>
                        <a14:foregroundMark x1="13184" y1="80972" x2="13184" y2="80972"/>
                        <a14:foregroundMark x1="16406" y1="72906" x2="16406" y2="72906"/>
                        <a14:foregroundMark x1="16992" y1="78180" x2="16992" y2="78180"/>
                        <a14:foregroundMark x1="15723" y1="80972" x2="15723" y2="80972"/>
                        <a14:foregroundMark x1="11816" y1="76732" x2="11816" y2="76732"/>
                        <a14:foregroundMark x1="11816" y1="76732" x2="11816" y2="76732"/>
                        <a14:foregroundMark x1="22656" y1="70217" x2="22656" y2="70217"/>
                        <a14:foregroundMark x1="20410" y1="71665" x2="20410" y2="716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652" b="5923"/>
          <a:stretch/>
        </p:blipFill>
        <p:spPr bwMode="auto">
          <a:xfrm>
            <a:off x="2502801" y="658368"/>
            <a:ext cx="7397103" cy="5218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0558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Indautor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1" y="2057399"/>
            <a:ext cx="10018713" cy="3124201"/>
          </a:xfrm>
        </p:spPr>
        <p:txBody>
          <a:bodyPr/>
          <a:lstStyle/>
          <a:p>
            <a:r>
              <a:rPr lang="es-MX" dirty="0"/>
              <a:t>El Instituto Nacional del Derecho de Autor (</a:t>
            </a:r>
            <a:r>
              <a:rPr lang="es-MX" dirty="0" err="1"/>
              <a:t>Indautor</a:t>
            </a:r>
            <a:r>
              <a:rPr lang="es-MX" dirty="0"/>
              <a:t>), es una entidad desconcentrada encargada de fomentar la creatividad, el desarrollo cultural y la administración del registro público del derecho de autor impulsando la cooperación internacional de instituciones encargadas del registro y protección del derecho de autor y sus conexos. (</a:t>
            </a:r>
            <a:r>
              <a:rPr lang="es-MX" dirty="0" err="1"/>
              <a:t>Indautor.gob</a:t>
            </a:r>
            <a:r>
              <a:rPr lang="es-MX" dirty="0"/>
              <a:t>, 2017)</a:t>
            </a:r>
          </a:p>
          <a:p>
            <a:endParaRPr lang="es-MX" dirty="0"/>
          </a:p>
        </p:txBody>
      </p:sp>
      <p:pic>
        <p:nvPicPr>
          <p:cNvPr id="4" name="Imagen 3" descr="Resultado de imagen para indauto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247" y="4607496"/>
            <a:ext cx="3987737" cy="1854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91499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636C71"/>
      </a:dk1>
      <a:lt1>
        <a:sysClr val="window" lastClr="F2F2F2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13</TotalTime>
  <Words>645</Words>
  <Application>Microsoft Office PowerPoint</Application>
  <PresentationFormat>Panorámica</PresentationFormat>
  <Paragraphs>45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Corbel</vt:lpstr>
      <vt:lpstr>Parallax</vt:lpstr>
      <vt:lpstr>Presentación de PowerPoint</vt:lpstr>
      <vt:lpstr>EXPLICACIÓN Y REGISTRO DE LEYES DE PROPIEDAD Y USO DE SOFTWARE</vt:lpstr>
      <vt:lpstr>Introducción.</vt:lpstr>
      <vt:lpstr>IMPI</vt:lpstr>
      <vt:lpstr>Misión.</vt:lpstr>
      <vt:lpstr>Visión.</vt:lpstr>
      <vt:lpstr>¿CÓMO REGISTRAR UNA MARCA? </vt:lpstr>
      <vt:lpstr>Presentación de PowerPoint</vt:lpstr>
      <vt:lpstr>Indautor.</vt:lpstr>
      <vt:lpstr>¿CÓMO REGISTRAR UNA OBRA EN INDAUTOR? </vt:lpstr>
      <vt:lpstr>Registro de una pagina web.</vt:lpstr>
      <vt:lpstr>Presentación de PowerPoint</vt:lpstr>
      <vt:lpstr>Conclusión. </vt:lpstr>
      <vt:lpstr>Bibliografía.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Windows User</cp:lastModifiedBy>
  <cp:revision>2</cp:revision>
  <dcterms:created xsi:type="dcterms:W3CDTF">2017-06-05T22:13:53Z</dcterms:created>
  <dcterms:modified xsi:type="dcterms:W3CDTF">2017-06-05T22:27:29Z</dcterms:modified>
</cp:coreProperties>
</file>