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notesMasterIdLst>
    <p:notesMasterId r:id="rId15"/>
  </p:notesMasterIdLst>
  <p:handoutMasterIdLst>
    <p:handoutMasterId r:id="rId16"/>
  </p:handoutMasterIdLst>
  <p:sldIdLst>
    <p:sldId id="294" r:id="rId5"/>
    <p:sldId id="258" r:id="rId6"/>
    <p:sldId id="288" r:id="rId7"/>
    <p:sldId id="280" r:id="rId8"/>
    <p:sldId id="281" r:id="rId9"/>
    <p:sldId id="282" r:id="rId10"/>
    <p:sldId id="283" r:id="rId11"/>
    <p:sldId id="284" r:id="rId12"/>
    <p:sldId id="293" r:id="rId13"/>
    <p:sldId id="285" r:id="rId14"/>
  </p:sldIdLst>
  <p:sldSz cx="12188825" cy="6858000"/>
  <p:notesSz cx="6858000" cy="9144000"/>
  <p:defaultTextStyle>
    <a:defPPr rtl="0">
      <a:defRPr lang="es-e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395" autoAdjust="0"/>
  </p:normalViewPr>
  <p:slideViewPr>
    <p:cSldViewPr>
      <p:cViewPr varScale="1">
        <p:scale>
          <a:sx n="79" d="100"/>
          <a:sy n="79" d="100"/>
        </p:scale>
        <p:origin x="420" y="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2478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3AE420-8733-4287-895E-9A945AD6161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EC31272-1C14-47AE-B843-53A9235CFD6E}">
      <dgm:prSet phldrT="[Texto]"/>
      <dgm:spPr/>
      <dgm:t>
        <a:bodyPr/>
        <a:lstStyle/>
        <a:p>
          <a:r>
            <a:rPr lang="es-ES" dirty="0" smtClean="0"/>
            <a:t>Función de la organización</a:t>
          </a:r>
          <a:endParaRPr lang="es-ES" dirty="0"/>
        </a:p>
      </dgm:t>
    </dgm:pt>
    <dgm:pt modelId="{94546ED2-91D7-4178-BEE2-87A2E897DC8D}" type="parTrans" cxnId="{AAF7AC25-B1CD-4148-9161-8D2CF23B93D7}">
      <dgm:prSet/>
      <dgm:spPr/>
      <dgm:t>
        <a:bodyPr/>
        <a:lstStyle/>
        <a:p>
          <a:endParaRPr lang="es-ES"/>
        </a:p>
      </dgm:t>
    </dgm:pt>
    <dgm:pt modelId="{FEDC1778-5692-4178-ADA8-4D9360683407}" type="sibTrans" cxnId="{AAF7AC25-B1CD-4148-9161-8D2CF23B93D7}">
      <dgm:prSet/>
      <dgm:spPr/>
      <dgm:t>
        <a:bodyPr/>
        <a:lstStyle/>
        <a:p>
          <a:endParaRPr lang="es-ES"/>
        </a:p>
      </dgm:t>
    </dgm:pt>
    <dgm:pt modelId="{D518B4F8-BD72-49FE-A4B3-1C53CF85F40D}">
      <dgm:prSet phldrT="[Texto]"/>
      <dgm:spPr/>
      <dgm:t>
        <a:bodyPr/>
        <a:lstStyle/>
        <a:p>
          <a:r>
            <a:rPr lang="es-ES" dirty="0" smtClean="0"/>
            <a:t>Formula de políticas de ventas</a:t>
          </a:r>
          <a:endParaRPr lang="es-ES" dirty="0"/>
        </a:p>
      </dgm:t>
    </dgm:pt>
    <dgm:pt modelId="{C6DB6956-837B-47EA-A37D-0D96EF569900}" type="parTrans" cxnId="{500913E3-1BD8-43A3-B64A-B86DDD4AF38A}">
      <dgm:prSet/>
      <dgm:spPr/>
      <dgm:t>
        <a:bodyPr/>
        <a:lstStyle/>
        <a:p>
          <a:endParaRPr lang="es-ES"/>
        </a:p>
      </dgm:t>
    </dgm:pt>
    <dgm:pt modelId="{A757B313-8328-45EF-BB8D-93A5AC17749D}" type="sibTrans" cxnId="{500913E3-1BD8-43A3-B64A-B86DDD4AF38A}">
      <dgm:prSet/>
      <dgm:spPr/>
      <dgm:t>
        <a:bodyPr/>
        <a:lstStyle/>
        <a:p>
          <a:endParaRPr lang="es-ES"/>
        </a:p>
      </dgm:t>
    </dgm:pt>
    <dgm:pt modelId="{6DC5431A-7F66-40F1-8764-F6BFFBDA14CC}">
      <dgm:prSet phldrT="[Texto]"/>
      <dgm:spPr/>
      <dgm:t>
        <a:bodyPr/>
        <a:lstStyle/>
        <a:p>
          <a:r>
            <a:rPr lang="es-ES" dirty="0" smtClean="0"/>
            <a:t>Formula de políticas de producción</a:t>
          </a:r>
          <a:endParaRPr lang="es-ES" dirty="0"/>
        </a:p>
      </dgm:t>
    </dgm:pt>
    <dgm:pt modelId="{3644C235-628A-4DD6-A150-4857FA60628A}" type="parTrans" cxnId="{0277C673-8D14-4042-97B5-E51AB577F44B}">
      <dgm:prSet/>
      <dgm:spPr/>
      <dgm:t>
        <a:bodyPr/>
        <a:lstStyle/>
        <a:p>
          <a:endParaRPr lang="es-ES"/>
        </a:p>
      </dgm:t>
    </dgm:pt>
    <dgm:pt modelId="{DAB8318D-6FC2-4ACF-B2CF-0F4EEAFA342A}" type="sibTrans" cxnId="{0277C673-8D14-4042-97B5-E51AB577F44B}">
      <dgm:prSet/>
      <dgm:spPr/>
      <dgm:t>
        <a:bodyPr/>
        <a:lstStyle/>
        <a:p>
          <a:endParaRPr lang="es-ES"/>
        </a:p>
      </dgm:t>
    </dgm:pt>
    <dgm:pt modelId="{88D7135C-70A5-4A3D-B552-81949F92BD4C}">
      <dgm:prSet phldrT="[Texto]"/>
      <dgm:spPr/>
      <dgm:t>
        <a:bodyPr/>
        <a:lstStyle/>
        <a:p>
          <a:r>
            <a:rPr lang="es-ES" dirty="0" smtClean="0"/>
            <a:t>Formula de políticas sobre personal</a:t>
          </a:r>
          <a:endParaRPr lang="es-ES" dirty="0"/>
        </a:p>
      </dgm:t>
    </dgm:pt>
    <dgm:pt modelId="{AFD52C3B-1B20-4CA7-BAF2-B998F417B674}" type="parTrans" cxnId="{9582D5BC-5B5D-4DDA-B39B-B4A846C933AC}">
      <dgm:prSet/>
      <dgm:spPr/>
      <dgm:t>
        <a:bodyPr/>
        <a:lstStyle/>
        <a:p>
          <a:endParaRPr lang="es-ES"/>
        </a:p>
      </dgm:t>
    </dgm:pt>
    <dgm:pt modelId="{20669549-FF2B-4954-B03C-39654F8290C2}" type="sibTrans" cxnId="{9582D5BC-5B5D-4DDA-B39B-B4A846C933AC}">
      <dgm:prSet/>
      <dgm:spPr/>
      <dgm:t>
        <a:bodyPr/>
        <a:lstStyle/>
        <a:p>
          <a:endParaRPr lang="es-ES"/>
        </a:p>
      </dgm:t>
    </dgm:pt>
    <dgm:pt modelId="{AD35D841-0C2B-4498-9620-F0F071A1D9B3}">
      <dgm:prSet phldrT="[Texto]"/>
      <dgm:spPr/>
      <dgm:t>
        <a:bodyPr/>
        <a:lstStyle/>
        <a:p>
          <a:r>
            <a:rPr lang="es-ES" dirty="0" smtClean="0"/>
            <a:t>Formula de políticas financieras</a:t>
          </a:r>
          <a:endParaRPr lang="es-ES" dirty="0"/>
        </a:p>
      </dgm:t>
    </dgm:pt>
    <dgm:pt modelId="{AD3B2371-BCAF-4018-8C8E-5E49316E342A}" type="parTrans" cxnId="{99382A97-D43F-48AC-A737-8B84A9E2547B}">
      <dgm:prSet/>
      <dgm:spPr/>
      <dgm:t>
        <a:bodyPr/>
        <a:lstStyle/>
        <a:p>
          <a:endParaRPr lang="es-ES"/>
        </a:p>
      </dgm:t>
    </dgm:pt>
    <dgm:pt modelId="{0D55A7BF-8F4F-4A4C-91E4-3F46EFA43A73}" type="sibTrans" cxnId="{99382A97-D43F-48AC-A737-8B84A9E2547B}">
      <dgm:prSet/>
      <dgm:spPr/>
      <dgm:t>
        <a:bodyPr/>
        <a:lstStyle/>
        <a:p>
          <a:endParaRPr lang="es-ES"/>
        </a:p>
      </dgm:t>
    </dgm:pt>
    <dgm:pt modelId="{92AD7107-066A-455B-AA5C-429CB84510C2}" type="pres">
      <dgm:prSet presAssocID="{8E3AE420-8733-4287-895E-9A945AD61613}" presName="Name0" presStyleCnt="0">
        <dgm:presLayoutVars>
          <dgm:dir/>
          <dgm:resizeHandles val="exact"/>
        </dgm:presLayoutVars>
      </dgm:prSet>
      <dgm:spPr/>
    </dgm:pt>
    <dgm:pt modelId="{1CA23B37-6E91-4FB0-B059-4DFBA8E273B5}" type="pres">
      <dgm:prSet presAssocID="{5EC31272-1C14-47AE-B843-53A9235CFD6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9DC360-D40E-4107-A964-DCB1E43CAA55}" type="pres">
      <dgm:prSet presAssocID="{FEDC1778-5692-4178-ADA8-4D9360683407}" presName="sibTrans" presStyleLbl="sibTrans2D1" presStyleIdx="0" presStyleCnt="4"/>
      <dgm:spPr/>
      <dgm:t>
        <a:bodyPr/>
        <a:lstStyle/>
        <a:p>
          <a:endParaRPr lang="es-ES"/>
        </a:p>
      </dgm:t>
    </dgm:pt>
    <dgm:pt modelId="{5ACEE940-C7B5-4D0E-89F6-2F2B1791888C}" type="pres">
      <dgm:prSet presAssocID="{FEDC1778-5692-4178-ADA8-4D9360683407}" presName="connectorText" presStyleLbl="sibTrans2D1" presStyleIdx="0" presStyleCnt="4"/>
      <dgm:spPr/>
      <dgm:t>
        <a:bodyPr/>
        <a:lstStyle/>
        <a:p>
          <a:endParaRPr lang="es-ES"/>
        </a:p>
      </dgm:t>
    </dgm:pt>
    <dgm:pt modelId="{75035833-2629-426A-8985-1C0112CB7563}" type="pres">
      <dgm:prSet presAssocID="{D518B4F8-BD72-49FE-A4B3-1C53CF85F40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8084DCE-CC11-46BB-810A-322D39B91F36}" type="pres">
      <dgm:prSet presAssocID="{A757B313-8328-45EF-BB8D-93A5AC17749D}" presName="sibTrans" presStyleLbl="sibTrans2D1" presStyleIdx="1" presStyleCnt="4"/>
      <dgm:spPr/>
      <dgm:t>
        <a:bodyPr/>
        <a:lstStyle/>
        <a:p>
          <a:endParaRPr lang="es-ES"/>
        </a:p>
      </dgm:t>
    </dgm:pt>
    <dgm:pt modelId="{5F21E838-CCE0-49E7-882C-FB9C67EC9CCB}" type="pres">
      <dgm:prSet presAssocID="{A757B313-8328-45EF-BB8D-93A5AC17749D}" presName="connectorText" presStyleLbl="sibTrans2D1" presStyleIdx="1" presStyleCnt="4"/>
      <dgm:spPr/>
      <dgm:t>
        <a:bodyPr/>
        <a:lstStyle/>
        <a:p>
          <a:endParaRPr lang="es-ES"/>
        </a:p>
      </dgm:t>
    </dgm:pt>
    <dgm:pt modelId="{5F91C8EE-373C-4418-AB56-2604B3AABE3B}" type="pres">
      <dgm:prSet presAssocID="{6DC5431A-7F66-40F1-8764-F6BFFBDA14C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93E0EC-0606-4AE8-9B44-931351479A15}" type="pres">
      <dgm:prSet presAssocID="{DAB8318D-6FC2-4ACF-B2CF-0F4EEAFA342A}" presName="sibTrans" presStyleLbl="sibTrans2D1" presStyleIdx="2" presStyleCnt="4"/>
      <dgm:spPr/>
      <dgm:t>
        <a:bodyPr/>
        <a:lstStyle/>
        <a:p>
          <a:endParaRPr lang="es-ES"/>
        </a:p>
      </dgm:t>
    </dgm:pt>
    <dgm:pt modelId="{AA13ADC8-5292-4BBE-809F-2A4FCC47A8D6}" type="pres">
      <dgm:prSet presAssocID="{DAB8318D-6FC2-4ACF-B2CF-0F4EEAFA342A}" presName="connectorText" presStyleLbl="sibTrans2D1" presStyleIdx="2" presStyleCnt="4"/>
      <dgm:spPr/>
      <dgm:t>
        <a:bodyPr/>
        <a:lstStyle/>
        <a:p>
          <a:endParaRPr lang="es-ES"/>
        </a:p>
      </dgm:t>
    </dgm:pt>
    <dgm:pt modelId="{84617ABD-64E8-446F-899D-D7C937919ADF}" type="pres">
      <dgm:prSet presAssocID="{88D7135C-70A5-4A3D-B552-81949F92BD4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744F24-8D73-41F9-8B01-781C54A3FDBC}" type="pres">
      <dgm:prSet presAssocID="{20669549-FF2B-4954-B03C-39654F8290C2}" presName="sibTrans" presStyleLbl="sibTrans2D1" presStyleIdx="3" presStyleCnt="4"/>
      <dgm:spPr/>
      <dgm:t>
        <a:bodyPr/>
        <a:lstStyle/>
        <a:p>
          <a:endParaRPr lang="es-ES"/>
        </a:p>
      </dgm:t>
    </dgm:pt>
    <dgm:pt modelId="{4D572016-9963-4A4E-86ED-DD182B82342D}" type="pres">
      <dgm:prSet presAssocID="{20669549-FF2B-4954-B03C-39654F8290C2}" presName="connectorText" presStyleLbl="sibTrans2D1" presStyleIdx="3" presStyleCnt="4"/>
      <dgm:spPr/>
      <dgm:t>
        <a:bodyPr/>
        <a:lstStyle/>
        <a:p>
          <a:endParaRPr lang="es-ES"/>
        </a:p>
      </dgm:t>
    </dgm:pt>
    <dgm:pt modelId="{1E3908E0-6A15-4D17-94D9-F12F62D405C5}" type="pres">
      <dgm:prSet presAssocID="{AD35D841-0C2B-4498-9620-F0F071A1D9B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3C88F69-65F9-4C79-8F72-02DB79A9560D}" type="presOf" srcId="{AD35D841-0C2B-4498-9620-F0F071A1D9B3}" destId="{1E3908E0-6A15-4D17-94D9-F12F62D405C5}" srcOrd="0" destOrd="0" presId="urn:microsoft.com/office/officeart/2005/8/layout/process1"/>
    <dgm:cxn modelId="{E1EC1279-A7E4-4B86-AA70-BC16870647FC}" type="presOf" srcId="{FEDC1778-5692-4178-ADA8-4D9360683407}" destId="{959DC360-D40E-4107-A964-DCB1E43CAA55}" srcOrd="0" destOrd="0" presId="urn:microsoft.com/office/officeart/2005/8/layout/process1"/>
    <dgm:cxn modelId="{F8A1145F-5C8B-4220-82E0-BEEAF1D3DBF3}" type="presOf" srcId="{DAB8318D-6FC2-4ACF-B2CF-0F4EEAFA342A}" destId="{AA13ADC8-5292-4BBE-809F-2A4FCC47A8D6}" srcOrd="1" destOrd="0" presId="urn:microsoft.com/office/officeart/2005/8/layout/process1"/>
    <dgm:cxn modelId="{DFD1C100-94F2-4853-BA66-F3AF82A63527}" type="presOf" srcId="{20669549-FF2B-4954-B03C-39654F8290C2}" destId="{4D572016-9963-4A4E-86ED-DD182B82342D}" srcOrd="1" destOrd="0" presId="urn:microsoft.com/office/officeart/2005/8/layout/process1"/>
    <dgm:cxn modelId="{33E3755E-166C-460D-B7B2-D370D00CBCF5}" type="presOf" srcId="{A757B313-8328-45EF-BB8D-93A5AC17749D}" destId="{5F21E838-CCE0-49E7-882C-FB9C67EC9CCB}" srcOrd="1" destOrd="0" presId="urn:microsoft.com/office/officeart/2005/8/layout/process1"/>
    <dgm:cxn modelId="{500913E3-1BD8-43A3-B64A-B86DDD4AF38A}" srcId="{8E3AE420-8733-4287-895E-9A945AD61613}" destId="{D518B4F8-BD72-49FE-A4B3-1C53CF85F40D}" srcOrd="1" destOrd="0" parTransId="{C6DB6956-837B-47EA-A37D-0D96EF569900}" sibTransId="{A757B313-8328-45EF-BB8D-93A5AC17749D}"/>
    <dgm:cxn modelId="{9BE6C192-94C9-4517-9AC2-B1DF2DE9431A}" type="presOf" srcId="{FEDC1778-5692-4178-ADA8-4D9360683407}" destId="{5ACEE940-C7B5-4D0E-89F6-2F2B1791888C}" srcOrd="1" destOrd="0" presId="urn:microsoft.com/office/officeart/2005/8/layout/process1"/>
    <dgm:cxn modelId="{06E5E7B1-02B9-498C-8302-6B2BC301F35B}" type="presOf" srcId="{A757B313-8328-45EF-BB8D-93A5AC17749D}" destId="{98084DCE-CC11-46BB-810A-322D39B91F36}" srcOrd="0" destOrd="0" presId="urn:microsoft.com/office/officeart/2005/8/layout/process1"/>
    <dgm:cxn modelId="{9582D5BC-5B5D-4DDA-B39B-B4A846C933AC}" srcId="{8E3AE420-8733-4287-895E-9A945AD61613}" destId="{88D7135C-70A5-4A3D-B552-81949F92BD4C}" srcOrd="3" destOrd="0" parTransId="{AFD52C3B-1B20-4CA7-BAF2-B998F417B674}" sibTransId="{20669549-FF2B-4954-B03C-39654F8290C2}"/>
    <dgm:cxn modelId="{AAF7AC25-B1CD-4148-9161-8D2CF23B93D7}" srcId="{8E3AE420-8733-4287-895E-9A945AD61613}" destId="{5EC31272-1C14-47AE-B843-53A9235CFD6E}" srcOrd="0" destOrd="0" parTransId="{94546ED2-91D7-4178-BEE2-87A2E897DC8D}" sibTransId="{FEDC1778-5692-4178-ADA8-4D9360683407}"/>
    <dgm:cxn modelId="{5C25BA3F-69B7-4C14-8D96-B49996B27343}" type="presOf" srcId="{20669549-FF2B-4954-B03C-39654F8290C2}" destId="{AD744F24-8D73-41F9-8B01-781C54A3FDBC}" srcOrd="0" destOrd="0" presId="urn:microsoft.com/office/officeart/2005/8/layout/process1"/>
    <dgm:cxn modelId="{E8D24BF8-B5E9-4AA1-A824-0ECC6212A7D7}" type="presOf" srcId="{DAB8318D-6FC2-4ACF-B2CF-0F4EEAFA342A}" destId="{0F93E0EC-0606-4AE8-9B44-931351479A15}" srcOrd="0" destOrd="0" presId="urn:microsoft.com/office/officeart/2005/8/layout/process1"/>
    <dgm:cxn modelId="{A83D58E6-FD7B-4F35-BE40-EDF45AA0D4AF}" type="presOf" srcId="{6DC5431A-7F66-40F1-8764-F6BFFBDA14CC}" destId="{5F91C8EE-373C-4418-AB56-2604B3AABE3B}" srcOrd="0" destOrd="0" presId="urn:microsoft.com/office/officeart/2005/8/layout/process1"/>
    <dgm:cxn modelId="{8CD29F87-D2C9-4E02-98AB-8D2C30515933}" type="presOf" srcId="{88D7135C-70A5-4A3D-B552-81949F92BD4C}" destId="{84617ABD-64E8-446F-899D-D7C937919ADF}" srcOrd="0" destOrd="0" presId="urn:microsoft.com/office/officeart/2005/8/layout/process1"/>
    <dgm:cxn modelId="{99382A97-D43F-48AC-A737-8B84A9E2547B}" srcId="{8E3AE420-8733-4287-895E-9A945AD61613}" destId="{AD35D841-0C2B-4498-9620-F0F071A1D9B3}" srcOrd="4" destOrd="0" parTransId="{AD3B2371-BCAF-4018-8C8E-5E49316E342A}" sibTransId="{0D55A7BF-8F4F-4A4C-91E4-3F46EFA43A73}"/>
    <dgm:cxn modelId="{2093C2E3-F32D-47A2-94D8-8077CCAE5CA9}" type="presOf" srcId="{5EC31272-1C14-47AE-B843-53A9235CFD6E}" destId="{1CA23B37-6E91-4FB0-B059-4DFBA8E273B5}" srcOrd="0" destOrd="0" presId="urn:microsoft.com/office/officeart/2005/8/layout/process1"/>
    <dgm:cxn modelId="{0277C673-8D14-4042-97B5-E51AB577F44B}" srcId="{8E3AE420-8733-4287-895E-9A945AD61613}" destId="{6DC5431A-7F66-40F1-8764-F6BFFBDA14CC}" srcOrd="2" destOrd="0" parTransId="{3644C235-628A-4DD6-A150-4857FA60628A}" sibTransId="{DAB8318D-6FC2-4ACF-B2CF-0F4EEAFA342A}"/>
    <dgm:cxn modelId="{BB7EDD9F-2253-404C-97FC-ADDD12CFCE7C}" type="presOf" srcId="{D518B4F8-BD72-49FE-A4B3-1C53CF85F40D}" destId="{75035833-2629-426A-8985-1C0112CB7563}" srcOrd="0" destOrd="0" presId="urn:microsoft.com/office/officeart/2005/8/layout/process1"/>
    <dgm:cxn modelId="{F738426B-9C77-48D9-8BE3-EF66A23AEBF2}" type="presOf" srcId="{8E3AE420-8733-4287-895E-9A945AD61613}" destId="{92AD7107-066A-455B-AA5C-429CB84510C2}" srcOrd="0" destOrd="0" presId="urn:microsoft.com/office/officeart/2005/8/layout/process1"/>
    <dgm:cxn modelId="{F06FFCA3-2707-4BE5-9849-BC4486C1046C}" type="presParOf" srcId="{92AD7107-066A-455B-AA5C-429CB84510C2}" destId="{1CA23B37-6E91-4FB0-B059-4DFBA8E273B5}" srcOrd="0" destOrd="0" presId="urn:microsoft.com/office/officeart/2005/8/layout/process1"/>
    <dgm:cxn modelId="{BF93B78E-0484-47A5-811C-2825348E615B}" type="presParOf" srcId="{92AD7107-066A-455B-AA5C-429CB84510C2}" destId="{959DC360-D40E-4107-A964-DCB1E43CAA55}" srcOrd="1" destOrd="0" presId="urn:microsoft.com/office/officeart/2005/8/layout/process1"/>
    <dgm:cxn modelId="{3FACB20E-B648-4305-80C0-FC3FA164FF3A}" type="presParOf" srcId="{959DC360-D40E-4107-A964-DCB1E43CAA55}" destId="{5ACEE940-C7B5-4D0E-89F6-2F2B1791888C}" srcOrd="0" destOrd="0" presId="urn:microsoft.com/office/officeart/2005/8/layout/process1"/>
    <dgm:cxn modelId="{00F79BEF-97DB-4EDE-9804-4C80257A101D}" type="presParOf" srcId="{92AD7107-066A-455B-AA5C-429CB84510C2}" destId="{75035833-2629-426A-8985-1C0112CB7563}" srcOrd="2" destOrd="0" presId="urn:microsoft.com/office/officeart/2005/8/layout/process1"/>
    <dgm:cxn modelId="{DFB0CC40-2833-41F6-B103-7BC0261B9B7C}" type="presParOf" srcId="{92AD7107-066A-455B-AA5C-429CB84510C2}" destId="{98084DCE-CC11-46BB-810A-322D39B91F36}" srcOrd="3" destOrd="0" presId="urn:microsoft.com/office/officeart/2005/8/layout/process1"/>
    <dgm:cxn modelId="{58495074-340F-4FB0-A392-67B6014ABA0F}" type="presParOf" srcId="{98084DCE-CC11-46BB-810A-322D39B91F36}" destId="{5F21E838-CCE0-49E7-882C-FB9C67EC9CCB}" srcOrd="0" destOrd="0" presId="urn:microsoft.com/office/officeart/2005/8/layout/process1"/>
    <dgm:cxn modelId="{F3F57E3A-B37F-4EF3-A277-F96DD570251B}" type="presParOf" srcId="{92AD7107-066A-455B-AA5C-429CB84510C2}" destId="{5F91C8EE-373C-4418-AB56-2604B3AABE3B}" srcOrd="4" destOrd="0" presId="urn:microsoft.com/office/officeart/2005/8/layout/process1"/>
    <dgm:cxn modelId="{A3B0671A-B69B-44F9-A796-C026A0913115}" type="presParOf" srcId="{92AD7107-066A-455B-AA5C-429CB84510C2}" destId="{0F93E0EC-0606-4AE8-9B44-931351479A15}" srcOrd="5" destOrd="0" presId="urn:microsoft.com/office/officeart/2005/8/layout/process1"/>
    <dgm:cxn modelId="{F3FC427C-FC1B-4883-AD89-B75A0BD6EE47}" type="presParOf" srcId="{0F93E0EC-0606-4AE8-9B44-931351479A15}" destId="{AA13ADC8-5292-4BBE-809F-2A4FCC47A8D6}" srcOrd="0" destOrd="0" presId="urn:microsoft.com/office/officeart/2005/8/layout/process1"/>
    <dgm:cxn modelId="{8FFFACD8-6F5C-43FF-AC97-AC9602DC958C}" type="presParOf" srcId="{92AD7107-066A-455B-AA5C-429CB84510C2}" destId="{84617ABD-64E8-446F-899D-D7C937919ADF}" srcOrd="6" destOrd="0" presId="urn:microsoft.com/office/officeart/2005/8/layout/process1"/>
    <dgm:cxn modelId="{BF76784B-863B-451F-A68F-F2C3202B54FF}" type="presParOf" srcId="{92AD7107-066A-455B-AA5C-429CB84510C2}" destId="{AD744F24-8D73-41F9-8B01-781C54A3FDBC}" srcOrd="7" destOrd="0" presId="urn:microsoft.com/office/officeart/2005/8/layout/process1"/>
    <dgm:cxn modelId="{490BDC4C-D5BB-4F0A-88D8-D22CE2D87264}" type="presParOf" srcId="{AD744F24-8D73-41F9-8B01-781C54A3FDBC}" destId="{4D572016-9963-4A4E-86ED-DD182B82342D}" srcOrd="0" destOrd="0" presId="urn:microsoft.com/office/officeart/2005/8/layout/process1"/>
    <dgm:cxn modelId="{2CA35732-717A-47CC-8116-3951641E1C2B}" type="presParOf" srcId="{92AD7107-066A-455B-AA5C-429CB84510C2}" destId="{1E3908E0-6A15-4D17-94D9-F12F62D405C5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23B37-6E91-4FB0-B059-4DFBA8E273B5}">
      <dsp:nvSpPr>
        <dsp:cNvPr id="0" name=""/>
        <dsp:cNvSpPr/>
      </dsp:nvSpPr>
      <dsp:spPr>
        <a:xfrm>
          <a:off x="3586" y="2520124"/>
          <a:ext cx="1111764" cy="880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Función de la organización</a:t>
          </a:r>
          <a:endParaRPr lang="es-ES" sz="1300" kern="1200" dirty="0"/>
        </a:p>
      </dsp:txBody>
      <dsp:txXfrm>
        <a:off x="29362" y="2545900"/>
        <a:ext cx="1060212" cy="828522"/>
      </dsp:txXfrm>
    </dsp:sp>
    <dsp:sp modelId="{959DC360-D40E-4107-A964-DCB1E43CAA55}">
      <dsp:nvSpPr>
        <dsp:cNvPr id="0" name=""/>
        <dsp:cNvSpPr/>
      </dsp:nvSpPr>
      <dsp:spPr>
        <a:xfrm>
          <a:off x="1226526" y="2822302"/>
          <a:ext cx="235693" cy="27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1226526" y="2877445"/>
        <a:ext cx="164985" cy="165431"/>
      </dsp:txXfrm>
    </dsp:sp>
    <dsp:sp modelId="{75035833-2629-426A-8985-1C0112CB7563}">
      <dsp:nvSpPr>
        <dsp:cNvPr id="0" name=""/>
        <dsp:cNvSpPr/>
      </dsp:nvSpPr>
      <dsp:spPr>
        <a:xfrm>
          <a:off x="1560056" y="2520124"/>
          <a:ext cx="1111764" cy="880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Formula de políticas de ventas</a:t>
          </a:r>
          <a:endParaRPr lang="es-ES" sz="1300" kern="1200" dirty="0"/>
        </a:p>
      </dsp:txBody>
      <dsp:txXfrm>
        <a:off x="1585832" y="2545900"/>
        <a:ext cx="1060212" cy="828522"/>
      </dsp:txXfrm>
    </dsp:sp>
    <dsp:sp modelId="{98084DCE-CC11-46BB-810A-322D39B91F36}">
      <dsp:nvSpPr>
        <dsp:cNvPr id="0" name=""/>
        <dsp:cNvSpPr/>
      </dsp:nvSpPr>
      <dsp:spPr>
        <a:xfrm>
          <a:off x="2782996" y="2822302"/>
          <a:ext cx="235693" cy="27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2782996" y="2877445"/>
        <a:ext cx="164985" cy="165431"/>
      </dsp:txXfrm>
    </dsp:sp>
    <dsp:sp modelId="{5F91C8EE-373C-4418-AB56-2604B3AABE3B}">
      <dsp:nvSpPr>
        <dsp:cNvPr id="0" name=""/>
        <dsp:cNvSpPr/>
      </dsp:nvSpPr>
      <dsp:spPr>
        <a:xfrm>
          <a:off x="3116525" y="2520124"/>
          <a:ext cx="1111764" cy="880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Formula de políticas de producción</a:t>
          </a:r>
          <a:endParaRPr lang="es-ES" sz="1300" kern="1200" dirty="0"/>
        </a:p>
      </dsp:txBody>
      <dsp:txXfrm>
        <a:off x="3142301" y="2545900"/>
        <a:ext cx="1060212" cy="828522"/>
      </dsp:txXfrm>
    </dsp:sp>
    <dsp:sp modelId="{0F93E0EC-0606-4AE8-9B44-931351479A15}">
      <dsp:nvSpPr>
        <dsp:cNvPr id="0" name=""/>
        <dsp:cNvSpPr/>
      </dsp:nvSpPr>
      <dsp:spPr>
        <a:xfrm>
          <a:off x="4339466" y="2822302"/>
          <a:ext cx="235693" cy="27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4339466" y="2877445"/>
        <a:ext cx="164985" cy="165431"/>
      </dsp:txXfrm>
    </dsp:sp>
    <dsp:sp modelId="{84617ABD-64E8-446F-899D-D7C937919ADF}">
      <dsp:nvSpPr>
        <dsp:cNvPr id="0" name=""/>
        <dsp:cNvSpPr/>
      </dsp:nvSpPr>
      <dsp:spPr>
        <a:xfrm>
          <a:off x="4672995" y="2520124"/>
          <a:ext cx="1111764" cy="880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Formula de políticas sobre personal</a:t>
          </a:r>
          <a:endParaRPr lang="es-ES" sz="1300" kern="1200" dirty="0"/>
        </a:p>
      </dsp:txBody>
      <dsp:txXfrm>
        <a:off x="4698771" y="2545900"/>
        <a:ext cx="1060212" cy="828522"/>
      </dsp:txXfrm>
    </dsp:sp>
    <dsp:sp modelId="{AD744F24-8D73-41F9-8B01-781C54A3FDBC}">
      <dsp:nvSpPr>
        <dsp:cNvPr id="0" name=""/>
        <dsp:cNvSpPr/>
      </dsp:nvSpPr>
      <dsp:spPr>
        <a:xfrm>
          <a:off x="5895936" y="2822302"/>
          <a:ext cx="235693" cy="27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5895936" y="2877445"/>
        <a:ext cx="164985" cy="165431"/>
      </dsp:txXfrm>
    </dsp:sp>
    <dsp:sp modelId="{1E3908E0-6A15-4D17-94D9-F12F62D405C5}">
      <dsp:nvSpPr>
        <dsp:cNvPr id="0" name=""/>
        <dsp:cNvSpPr/>
      </dsp:nvSpPr>
      <dsp:spPr>
        <a:xfrm>
          <a:off x="6229465" y="2520124"/>
          <a:ext cx="1111764" cy="880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Formula de políticas financieras</a:t>
          </a:r>
          <a:endParaRPr lang="es-ES" sz="1300" kern="1200" dirty="0"/>
        </a:p>
      </dsp:txBody>
      <dsp:txXfrm>
        <a:off x="6255241" y="2545900"/>
        <a:ext cx="1060212" cy="8285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C8F1D84B-F747-4821-8617-FBD61E8F4308}" type="datetime1">
              <a:rPr lang="es-ES" smtClean="0"/>
              <a:t>04/06/2017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9429053-DC2A-4342-ADD4-2FD729D91E2C}" type="slidenum">
              <a:rPr lang="es-ES" smtClean="0"/>
              <a:pPr algn="r"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DA87C823-BB9F-45DA-99AB-416A32E1B948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3EBA5BD7-F043-4D1B-AA17-CD412FC534DE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5958" y="-4763"/>
            <a:ext cx="5013606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7638" y="1380069"/>
            <a:ext cx="8572389" cy="2616199"/>
          </a:xfrm>
        </p:spPr>
        <p:txBody>
          <a:bodyPr anchor="b">
            <a:normAutofit/>
          </a:bodyPr>
          <a:lstStyle>
            <a:lvl1pPr algn="r">
              <a:defRPr sz="5998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202" y="3996267"/>
            <a:ext cx="698582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099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E67D-14C0-4ED9-A218-9C14494A6A84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023" y="5883276"/>
            <a:ext cx="4322918" cy="365125"/>
          </a:xfrm>
        </p:spPr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8301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5" y="4732865"/>
            <a:ext cx="10016102" cy="566738"/>
          </a:xfrm>
        </p:spPr>
        <p:txBody>
          <a:bodyPr anchor="b">
            <a:normAutofit/>
          </a:bodyPr>
          <a:lstStyle>
            <a:lvl1pPr algn="ctr">
              <a:defRPr sz="239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391" y="932112"/>
            <a:ext cx="8223802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925" y="5299603"/>
            <a:ext cx="10016102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0435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685800"/>
            <a:ext cx="10016102" cy="3048000"/>
          </a:xfrm>
        </p:spPr>
        <p:txBody>
          <a:bodyPr anchor="ctr">
            <a:normAutofit/>
          </a:bodyPr>
          <a:lstStyle>
            <a:lvl1pPr algn="ctr">
              <a:defRPr sz="319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6" y="4343400"/>
            <a:ext cx="10016104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348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196" y="863023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0588" y="2819399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637" y="685801"/>
            <a:ext cx="8987671" cy="2743199"/>
          </a:xfrm>
        </p:spPr>
        <p:txBody>
          <a:bodyPr anchor="ctr">
            <a:normAutofit/>
          </a:bodyPr>
          <a:lstStyle>
            <a:lvl1pPr algn="ctr">
              <a:defRPr sz="3199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177" y="3428999"/>
            <a:ext cx="853059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799"/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343400"/>
            <a:ext cx="1001610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0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7" y="3308581"/>
            <a:ext cx="10016100" cy="1468800"/>
          </a:xfrm>
        </p:spPr>
        <p:txBody>
          <a:bodyPr anchor="b">
            <a:normAutofit/>
          </a:bodyPr>
          <a:lstStyle>
            <a:lvl1pPr algn="r">
              <a:defRPr sz="319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777381"/>
            <a:ext cx="1001610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899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196" y="863023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0588" y="2819399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637" y="685801"/>
            <a:ext cx="8987671" cy="2743199"/>
          </a:xfrm>
        </p:spPr>
        <p:txBody>
          <a:bodyPr anchor="ctr">
            <a:normAutofit/>
          </a:bodyPr>
          <a:lstStyle>
            <a:lvl1pPr algn="ctr">
              <a:defRPr sz="3199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3926" y="3886200"/>
            <a:ext cx="10016101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399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775200"/>
            <a:ext cx="10016101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7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766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685801"/>
            <a:ext cx="10016103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3926" y="3505200"/>
            <a:ext cx="10016104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799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343400"/>
            <a:ext cx="10016104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171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DB83-C382-4684-8887-65A03EA4FFF0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4947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0121" y="685800"/>
            <a:ext cx="1769908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3925" y="685800"/>
            <a:ext cx="8017654" cy="51054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81D3-9B82-44CA-B1F9-FCEFDC87935B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2892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49005" y="5867132"/>
            <a:ext cx="551023" cy="365125"/>
          </a:xfrm>
        </p:spPr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74185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610" y="2666999"/>
            <a:ext cx="8928421" cy="2110382"/>
          </a:xfrm>
        </p:spPr>
        <p:txBody>
          <a:bodyPr anchor="b"/>
          <a:lstStyle>
            <a:lvl1pPr algn="r">
              <a:defRPr sz="399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608" y="4777381"/>
            <a:ext cx="892842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35CA-82F5-4AD4-B9EC-66E805B73542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2078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5" y="685801"/>
            <a:ext cx="10016104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3926" y="2667000"/>
            <a:ext cx="4893780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799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6246" y="2667000"/>
            <a:ext cx="4893781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799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E92-710B-4678-B1B1-EFCAA5CDF075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4873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718" y="2658533"/>
            <a:ext cx="4605988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3925" y="3335337"/>
            <a:ext cx="4893781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799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8696" y="2667000"/>
            <a:ext cx="4621333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46" y="3335337"/>
            <a:ext cx="4893781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799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0F2C-25D9-4D7E-B43A-29A2E16C960D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9074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687D-B11B-47A5-95F6-B79DA932A6DF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8771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56DE-1E46-4450-9484-A739B4FADFBC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4807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1600200"/>
            <a:ext cx="3548197" cy="1371600"/>
          </a:xfrm>
        </p:spPr>
        <p:txBody>
          <a:bodyPr anchor="b">
            <a:normAutofit/>
          </a:bodyPr>
          <a:lstStyle>
            <a:lvl1pPr algn="ctr">
              <a:defRPr sz="239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0663" y="685800"/>
            <a:ext cx="6239365" cy="5105401"/>
          </a:xfrm>
        </p:spPr>
        <p:txBody>
          <a:bodyPr anchor="ctr"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926" y="2971800"/>
            <a:ext cx="3548197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8722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38" y="1752599"/>
            <a:ext cx="5424745" cy="1371600"/>
          </a:xfrm>
        </p:spPr>
        <p:txBody>
          <a:bodyPr anchor="b">
            <a:normAutofit/>
          </a:bodyPr>
          <a:lstStyle>
            <a:lvl1pPr algn="ctr">
              <a:defRPr sz="279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2704" y="914400"/>
            <a:ext cx="3280120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38" y="3124199"/>
            <a:ext cx="5424745" cy="1828800"/>
          </a:xfrm>
        </p:spPr>
        <p:txBody>
          <a:bodyPr>
            <a:normAutofit/>
          </a:bodyPr>
          <a:lstStyle>
            <a:lvl1pPr marL="0" indent="0" algn="ctr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6935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73" y="1"/>
            <a:ext cx="2436178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3925" y="685801"/>
            <a:ext cx="10016104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4" y="2667000"/>
            <a:ext cx="1001610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0122" y="5883276"/>
            <a:ext cx="1142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5C83AD5-F5AF-4BDC-901E-85A05CCFFAAA}" type="datetime1">
              <a:rPr lang="es-ES" noProof="0" smtClean="0"/>
              <a:pPr/>
              <a:t>04/06/2017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610" y="5883276"/>
            <a:ext cx="7082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9005" y="5883276"/>
            <a:ext cx="551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519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063" rtl="0" eaLnBrk="1" latinLnBrk="0" hangingPunct="1">
        <a:spcBef>
          <a:spcPct val="0"/>
        </a:spcBef>
        <a:buNone/>
        <a:defRPr sz="3999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664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3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99790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2587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999650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93"/>
            <a:ext cx="12188825" cy="685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8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1400" dirty="0"/>
              <a:t>CHIAVENATO Idalberto (2004). Introducción a la Teoría General de la Administración, Séptima Edición, McGraw-Hill/ Interamericana </a:t>
            </a:r>
            <a:r>
              <a:rPr lang="es-MX" sz="1400" dirty="0" smtClean="0"/>
              <a:t>editores.</a:t>
            </a:r>
            <a:br>
              <a:rPr lang="es-MX" sz="1400" dirty="0" smtClean="0"/>
            </a:br>
            <a:r>
              <a:rPr lang="es-MX" sz="1400" dirty="0"/>
              <a:t/>
            </a:r>
            <a:br>
              <a:rPr lang="es-MX" sz="1400" dirty="0"/>
            </a:br>
            <a:r>
              <a:rPr lang="es-MX" sz="1400" dirty="0" smtClean="0"/>
              <a:t>FRANKLIN</a:t>
            </a:r>
            <a:r>
              <a:rPr lang="es-MX" sz="1400" dirty="0"/>
              <a:t>, Enrique B. (2003). Organización de Empresas, Segunda Edición, McGraw-Hill. </a:t>
            </a:r>
            <a:r>
              <a:rPr lang="es-MX" sz="1400" dirty="0" smtClean="0"/>
              <a:t>México</a:t>
            </a:r>
            <a:br>
              <a:rPr lang="es-MX" sz="1400" dirty="0" smtClean="0"/>
            </a:br>
            <a:r>
              <a:rPr lang="es-MX" sz="1400" dirty="0"/>
              <a:t/>
            </a:r>
            <a:br>
              <a:rPr lang="es-MX" sz="1400" dirty="0"/>
            </a:br>
            <a:r>
              <a:rPr lang="es-MX" sz="1400" dirty="0"/>
              <a:t>HERNÁNDEZ y Rodríguez, Sergio (2002). Administración: pensamiento, proceso, estrategia y vanguardia. Primera Edición McGraw- Hill/ Interamericana </a:t>
            </a:r>
            <a:r>
              <a:rPr lang="es-MX" sz="1400" dirty="0" smtClean="0"/>
              <a:t>editores</a:t>
            </a:r>
            <a:br>
              <a:rPr lang="es-MX" sz="1400" dirty="0" smtClean="0"/>
            </a:br>
            <a:r>
              <a:rPr lang="es-MX" sz="1400" dirty="0"/>
              <a:t/>
            </a:r>
            <a:br>
              <a:rPr lang="es-MX" sz="1400" dirty="0"/>
            </a:br>
            <a:r>
              <a:rPr lang="es-MX" sz="1400" dirty="0"/>
              <a:t>MUCH, Galindo (2004) Fundamentos de administración casos y practicas, Quinta edición, Editorial trillas</a:t>
            </a:r>
            <a:r>
              <a:rPr lang="es-MX" sz="1400" dirty="0" smtClean="0"/>
              <a:t>.</a:t>
            </a:r>
            <a:br>
              <a:rPr lang="es-MX" sz="1400" dirty="0" smtClean="0"/>
            </a:br>
            <a:r>
              <a:rPr lang="es-MX" sz="1400" dirty="0"/>
              <a:t/>
            </a:r>
            <a:br>
              <a:rPr lang="es-MX" sz="1400" dirty="0"/>
            </a:br>
            <a:r>
              <a:rPr lang="es-MX" sz="1400" dirty="0"/>
              <a:t>Reyes Ponce, A. (2004). Administración de empresas. Teoría y práctica. México: Limusa.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711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54" y="1412776"/>
            <a:ext cx="8938472" cy="1185096"/>
          </a:xfrm>
        </p:spPr>
        <p:txBody>
          <a:bodyPr/>
          <a:lstStyle/>
          <a:p>
            <a:r>
              <a:rPr lang="es-MX" dirty="0" smtClean="0"/>
              <a:t>Administración Organizacional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691134" y="2780928"/>
            <a:ext cx="8789716" cy="1220933"/>
          </a:xfrm>
        </p:spPr>
        <p:txBody>
          <a:bodyPr/>
          <a:lstStyle/>
          <a:p>
            <a:r>
              <a:rPr lang="es-MX" dirty="0" smtClean="0"/>
              <a:t>Administración de la función informática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060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Política Organizacional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Administración organizacional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9368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Política Organizacional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11233" y="2049580"/>
            <a:ext cx="10016104" cy="31242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b="1" dirty="0"/>
              <a:t>Es la orientación o directriz que debe ser divulgada, entendida y acatada por todos los miembros de la organización, en ella se contemplan las normas y responsabilidades de cada área de la organización. </a:t>
            </a:r>
            <a:r>
              <a:rPr lang="es-MX" sz="2000" dirty="0"/>
              <a:t>Las políticas son guías para orientar la acción; son lineamientos generales a observar en la toma de decisiones, sobre algún problema que se repite una y otra vez dentro de una organización. En este sentido, las políticas son criterios generales de ejecución que complementan el logro de los objetivos y facilitan la implementación de las estrategias. Las políticas deben ser dictadas desde el nivel jerárquico más alto de la empresa.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986220773"/>
              </p:ext>
            </p:extLst>
          </p:nvPr>
        </p:nvGraphicFramePr>
        <p:xfrm>
          <a:off x="2349996" y="2708920"/>
          <a:ext cx="7344816" cy="5920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667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política organizacional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65601" y="2043682"/>
            <a:ext cx="10016104" cy="3124201"/>
          </a:xfrm>
        </p:spPr>
        <p:txBody>
          <a:bodyPr/>
          <a:lstStyle/>
          <a:p>
            <a:pPr algn="just"/>
            <a:r>
              <a:rPr lang="es-MX" sz="2000" dirty="0"/>
              <a:t>Generales; son las que aplica a todos los niveles de la organización, son de alto impacto o criticidad, por ejemplo: políticas de presupuesto, políticas de compensación, política de la calidad, política de seguridad integral, entre otras.</a:t>
            </a:r>
          </a:p>
          <a:p>
            <a:pPr algn="just"/>
            <a:r>
              <a:rPr lang="es-MX" sz="2000" dirty="0"/>
              <a:t>Específicas; son las que aplican a determinados procesos, están delimitadas por su alcance, por ejemplo: política de ventas, política de compras, política de seguridad informática, políticas de inventario, entre otras.</a:t>
            </a: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460" y="4149080"/>
            <a:ext cx="3335103" cy="247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58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3280" y="188640"/>
            <a:ext cx="10016104" cy="1752599"/>
          </a:xfrm>
        </p:spPr>
        <p:txBody>
          <a:bodyPr/>
          <a:lstStyle/>
          <a:p>
            <a:r>
              <a:rPr lang="es-MX" dirty="0" smtClean="0"/>
              <a:t>Metodología Recomendada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18883" y="1700808"/>
            <a:ext cx="10360501" cy="4462272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Fase I: Diseño y desarrollo de la política, en la cual se contempla desde la necesidad, definición, hasta su redacción.</a:t>
            </a:r>
          </a:p>
          <a:p>
            <a:pPr algn="just"/>
            <a:r>
              <a:rPr lang="es-MX" dirty="0"/>
              <a:t>Fase II: Validación y aprobación de la política, se procede a realizar las revisiones y ajustes requeridos, para su posterior aprobación por parte de los involucrados.</a:t>
            </a:r>
          </a:p>
          <a:p>
            <a:pPr algn="just"/>
            <a:r>
              <a:rPr lang="es-MX" dirty="0"/>
              <a:t>Fase III: Divulgación a todos los niveles de la organización, consiste en formalizar a todos los miembros de la organización la vigencia y aplicación de la misma.</a:t>
            </a:r>
          </a:p>
          <a:p>
            <a:pPr algn="just"/>
            <a:r>
              <a:rPr lang="es-MX" dirty="0"/>
              <a:t>Fase IV: Mantenimiento de la política en cuanto a cumplimiento y vigencia, se refiere a los ajustes o actualizaciones que requiera dicho instrumento, se recomienda hacer revisiones y/o actualizaciones al menos una vez por año.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008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Beneficios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/>
              <a:t>Aseguran un trato equitativo para todos los empleados.</a:t>
            </a:r>
          </a:p>
          <a:p>
            <a:pPr algn="just"/>
            <a:r>
              <a:rPr lang="es-MX" dirty="0"/>
              <a:t>Generan seguridad de comunicación interna en todos los niveles.</a:t>
            </a:r>
          </a:p>
          <a:p>
            <a:r>
              <a:rPr lang="es-MX" dirty="0"/>
              <a:t>Es fuente de conocimiento inicial, rápido y claro, para ubicar en su puesto nuevos empleados.</a:t>
            </a:r>
          </a:p>
          <a:p>
            <a:r>
              <a:rPr lang="es-MX" dirty="0"/>
              <a:t>Facilita una comunicación abierta y promueve la honestidad.</a:t>
            </a:r>
          </a:p>
          <a:p>
            <a:r>
              <a:rPr lang="es-MX" dirty="0"/>
              <a:t>Desarrolla la autoridad, poder y liderazgo.</a:t>
            </a:r>
          </a:p>
          <a:p>
            <a:r>
              <a:rPr lang="es-MX" dirty="0"/>
              <a:t>Asegura la confianza, transparencia, objetividad y aprendizaje.</a:t>
            </a:r>
          </a:p>
          <a:p>
            <a:r>
              <a:rPr lang="es-MX" dirty="0"/>
              <a:t>Son indispensables para una adecuada delegación de autoridad.</a:t>
            </a:r>
          </a:p>
          <a:p>
            <a:r>
              <a:rPr lang="es-MX" dirty="0"/>
              <a:t>Reflejan la imagen de la empresa y deben reajustarse a tiempo.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382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Recomendaciones</a:t>
            </a:r>
            <a:endParaRPr lang="es-MX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1505969" y="1983668"/>
            <a:ext cx="10016104" cy="3124201"/>
          </a:xfrm>
        </p:spPr>
        <p:txBody>
          <a:bodyPr/>
          <a:lstStyle/>
          <a:p>
            <a:pPr algn="just"/>
            <a:r>
              <a:rPr lang="es-MX" dirty="0"/>
              <a:t>Su redacción </a:t>
            </a:r>
            <a:r>
              <a:rPr lang="es-MX" b="1" dirty="0"/>
              <a:t>debe ser sencilla y con lenguaje claro</a:t>
            </a:r>
            <a:r>
              <a:rPr lang="es-MX" dirty="0"/>
              <a:t>, concreto y preciso, no deben existir ambigüedades.</a:t>
            </a:r>
          </a:p>
          <a:p>
            <a:r>
              <a:rPr lang="es-MX" dirty="0"/>
              <a:t>La política es parte esencial de la vida organizacional de una empresa, por lo cual </a:t>
            </a:r>
            <a:r>
              <a:rPr lang="es-MX" b="1" dirty="0"/>
              <a:t>su letra no debe ser muerta (definir, aplicar y cumplir).</a:t>
            </a:r>
            <a:endParaRPr lang="es-MX" dirty="0"/>
          </a:p>
          <a:p>
            <a:r>
              <a:rPr lang="es-MX" b="1" dirty="0"/>
              <a:t>Debe ser adaptable a través del tiempo</a:t>
            </a:r>
            <a:r>
              <a:rPr lang="es-MX" dirty="0"/>
              <a:t>, por lo cual entra en juego la fase de mantenimiento.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12" y="4366381"/>
            <a:ext cx="4169563" cy="203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2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41884" y="1412776"/>
            <a:ext cx="10582417" cy="2952328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/>
              <a:t>La función de la organización nos permite darle armonía a la estructura formal o informal de una empresa, nos permite interactuar de mejor manera entre factores internos y externos y nos da un rumbo claro y conciso al cual debemos apegarnos para asegurar el éxito de los proyectos dentro del ámbito laboral, es entonces una herramienta indispensable para lograr objetivos y con ellos el crecimiento deseado.</a:t>
            </a:r>
            <a:r>
              <a:rPr lang="es-MX" sz="2400" dirty="0"/>
              <a:t/>
            </a:r>
            <a:br>
              <a:rPr lang="es-MX" sz="2400" dirty="0"/>
            </a:br>
            <a:endParaRPr lang="es-MX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764704"/>
            <a:ext cx="8735325" cy="576064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Conclusión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80973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636C71"/>
      </a:dk1>
      <a:lt1>
        <a:sysClr val="window" lastClr="F2F2F2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Tema de Office">
  <a:themeElements>
    <a:clrScheme name="Tech_16x9">
      <a:dk1>
        <a:sysClr val="windowText" lastClr="636C71"/>
      </a:dk1>
      <a:lt1>
        <a:sysClr val="window" lastClr="F2F2F2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Tech_16x9">
      <a:dk1>
        <a:sysClr val="windowText" lastClr="636C71"/>
      </a:dk1>
      <a:lt1>
        <a:sysClr val="window" lastClr="F2F2F2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C67BEE-D13F-4BD2-98A5-34D8A0977F68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4873beb7-5857-4685-be1f-d57550cc96cc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466</TotalTime>
  <Words>468</Words>
  <Application>Microsoft Office PowerPoint</Application>
  <PresentationFormat>Personalizado</PresentationFormat>
  <Paragraphs>36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Parallax</vt:lpstr>
      <vt:lpstr>Presentación de PowerPoint</vt:lpstr>
      <vt:lpstr>Administración Organizacional</vt:lpstr>
      <vt:lpstr>Política Organizacional</vt:lpstr>
      <vt:lpstr>Política Organizacional</vt:lpstr>
      <vt:lpstr>Tipos de política organizacional</vt:lpstr>
      <vt:lpstr>Metodología Recomendada</vt:lpstr>
      <vt:lpstr>Beneficios</vt:lpstr>
      <vt:lpstr>Recomendaciones</vt:lpstr>
      <vt:lpstr>La función de la organización nos permite darle armonía a la estructura formal o informal de una empresa, nos permite interactuar de mejor manera entre factores internos y externos y nos da un rumbo claro y conciso al cual debemos apegarnos para asegurar el éxito de los proyectos dentro del ámbito laboral, es entonces una herramienta indispensable para lograr objetivos y con ellos el crecimiento deseado. </vt:lpstr>
      <vt:lpstr>CHIAVENATO Idalberto (2004). Introducción a la Teoría General de la Administración, Séptima Edición, McGraw-Hill/ Interamericana editores.  FRANKLIN, Enrique B. (2003). Organización de Empresas, Segunda Edición, McGraw-Hill. México  HERNÁNDEZ y Rodríguez, Sergio (2002). Administración: pensamiento, proceso, estrategia y vanguardia. Primera Edición McGraw- Hill/ Interamericana editores  MUCH, Galindo (2004) Fundamentos de administración casos y practicas, Quinta edición, Editorial trillas.  Reyes Ponce, A. (2004). Administración de empresas. Teoría y práctica. México: Limusa.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del título</dc:title>
  <dc:creator>Eduardo Silva Rivera</dc:creator>
  <cp:lastModifiedBy>Windows User</cp:lastModifiedBy>
  <cp:revision>26</cp:revision>
  <dcterms:created xsi:type="dcterms:W3CDTF">2017-05-10T01:31:44Z</dcterms:created>
  <dcterms:modified xsi:type="dcterms:W3CDTF">2017-06-04T21:03:43Z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